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3" r:id="rId4"/>
    <p:sldId id="258" r:id="rId5"/>
    <p:sldId id="262" r:id="rId6"/>
    <p:sldId id="260" r:id="rId7"/>
    <p:sldId id="264" r:id="rId8"/>
    <p:sldId id="261" r:id="rId9"/>
    <p:sldId id="271" r:id="rId10"/>
    <p:sldId id="266" r:id="rId11"/>
    <p:sldId id="268" r:id="rId12"/>
    <p:sldId id="270" r:id="rId13"/>
    <p:sldId id="269"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12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30243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261655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882538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4525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45905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187521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313148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502963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6319599" y="2087285"/>
            <a:ext cx="7477601" cy="3332798"/>
          </a:xfrm>
          <a:prstGeom prst="rect">
            <a:avLst/>
          </a:prstGeom>
          <a:noFill/>
          <a:ln/>
        </p:spPr>
        <p:txBody>
          <a:bodyPr wrap="square" rtlCol="0" anchor="t"/>
          <a:lstStyle/>
          <a:p>
            <a:pPr marL="0" indent="0">
              <a:lnSpc>
                <a:spcPts val="6561"/>
              </a:lnSpc>
              <a:buNone/>
            </a:pPr>
            <a:r>
              <a:rPr lang="en-US" sz="5249" dirty="0">
                <a:solidFill>
                  <a:srgbClr val="EBCCBB"/>
                </a:solidFill>
                <a:latin typeface="Gelasio" pitchFamily="34" charset="0"/>
                <a:ea typeface="Gelasio" pitchFamily="34" charset="-122"/>
                <a:cs typeface="Gelasio" pitchFamily="34" charset="-120"/>
              </a:rPr>
              <a:t>PWM </a:t>
            </a:r>
            <a:r>
              <a:rPr lang="en-US" sz="5249" dirty="0" smtClean="0">
                <a:solidFill>
                  <a:srgbClr val="EBCCBB"/>
                </a:solidFill>
                <a:latin typeface="Gelasio" pitchFamily="34" charset="0"/>
                <a:ea typeface="Gelasio" pitchFamily="34" charset="-122"/>
                <a:cs typeface="Gelasio" pitchFamily="34" charset="-120"/>
              </a:rPr>
              <a:t>Drawer Embedded </a:t>
            </a:r>
            <a:r>
              <a:rPr lang="en-US" sz="5249" dirty="0">
                <a:solidFill>
                  <a:srgbClr val="EBCCBB"/>
                </a:solidFill>
                <a:latin typeface="Gelasio" pitchFamily="34" charset="0"/>
                <a:ea typeface="Gelasio" pitchFamily="34" charset="-122"/>
                <a:cs typeface="Gelasio" pitchFamily="34" charset="-120"/>
              </a:rPr>
              <a:t>C Graduation Project</a:t>
            </a:r>
            <a:endParaRPr lang="en-US" sz="5249" dirty="0"/>
          </a:p>
        </p:txBody>
      </p:sp>
      <p:pic>
        <p:nvPicPr>
          <p:cNvPr id="8"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5996763" cy="8229600"/>
          </a:xfrm>
          <a:prstGeom prst="rect">
            <a:avLst/>
          </a:prstGeom>
        </p:spPr>
      </p:pic>
      <p:sp>
        <p:nvSpPr>
          <p:cNvPr id="10" name="TextBox 9"/>
          <p:cNvSpPr txBox="1"/>
          <p:nvPr/>
        </p:nvSpPr>
        <p:spPr>
          <a:xfrm>
            <a:off x="6186303" y="6715394"/>
            <a:ext cx="545950" cy="519351"/>
          </a:xfrm>
          <a:prstGeom prst="flowChartConnector">
            <a:avLst/>
          </a:prstGeom>
          <a:solidFill>
            <a:schemeClr val="accent1"/>
          </a:solidFill>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en-US" dirty="0" smtClean="0"/>
              <a:t>IG</a:t>
            </a:r>
            <a:endParaRPr lang="en-US" dirty="0"/>
          </a:p>
        </p:txBody>
      </p:sp>
      <p:sp>
        <p:nvSpPr>
          <p:cNvPr id="11" name="TextBox 10"/>
          <p:cNvSpPr txBox="1"/>
          <p:nvPr/>
        </p:nvSpPr>
        <p:spPr>
          <a:xfrm>
            <a:off x="6758834" y="6590348"/>
            <a:ext cx="5043306" cy="430887"/>
          </a:xfrm>
          <a:prstGeom prst="rect">
            <a:avLst/>
          </a:prstGeom>
          <a:noFill/>
        </p:spPr>
        <p:txBody>
          <a:bodyPr wrap="square" rtlCol="0">
            <a:spAutoFit/>
          </a:bodyPr>
          <a:lstStyle/>
          <a:p>
            <a:r>
              <a:rPr lang="en-US" sz="2200" dirty="0" smtClean="0">
                <a:solidFill>
                  <a:srgbClr val="C9C2C0"/>
                </a:solidFill>
                <a:latin typeface="Gelasio" pitchFamily="34" charset="0"/>
                <a:ea typeface="Gelasio" pitchFamily="34" charset="-122"/>
                <a:cs typeface="Gelasio" pitchFamily="34" charset="-120"/>
              </a:rPr>
              <a:t>by:</a:t>
            </a:r>
            <a:r>
              <a:rPr lang="en-US" sz="2200" dirty="0" smtClean="0"/>
              <a:t> </a:t>
            </a:r>
            <a:r>
              <a:rPr lang="en-US" sz="2200" b="1" dirty="0">
                <a:solidFill>
                  <a:srgbClr val="C9C2C0"/>
                </a:solidFill>
                <a:latin typeface="Gelasio" pitchFamily="34" charset="0"/>
                <a:ea typeface="Gelasio" pitchFamily="34" charset="-122"/>
                <a:cs typeface="Gelasio" pitchFamily="34" charset="-120"/>
              </a:rPr>
              <a:t>Ibrahim</a:t>
            </a:r>
            <a:r>
              <a:rPr lang="en-US" sz="2200" b="1" dirty="0" smtClean="0"/>
              <a:t> </a:t>
            </a:r>
            <a:r>
              <a:rPr lang="en-US" sz="2200" b="1" dirty="0">
                <a:solidFill>
                  <a:srgbClr val="C9C2C0"/>
                </a:solidFill>
                <a:latin typeface="Gelasio" pitchFamily="34" charset="0"/>
                <a:ea typeface="Gelasio" pitchFamily="34" charset="-122"/>
                <a:cs typeface="Gelasio" pitchFamily="34" charset="-120"/>
              </a:rPr>
              <a:t>Mohammed Ibrahim Gabr</a:t>
            </a:r>
          </a:p>
        </p:txBody>
      </p:sp>
      <p:sp>
        <p:nvSpPr>
          <p:cNvPr id="13" name="TextBox 12"/>
          <p:cNvSpPr txBox="1"/>
          <p:nvPr/>
        </p:nvSpPr>
        <p:spPr>
          <a:xfrm>
            <a:off x="6758834" y="7031868"/>
            <a:ext cx="2400016" cy="369332"/>
          </a:xfrm>
          <a:prstGeom prst="rect">
            <a:avLst/>
          </a:prstGeom>
          <a:noFill/>
        </p:spPr>
        <p:txBody>
          <a:bodyPr wrap="none" rtlCol="0">
            <a:spAutoFit/>
          </a:bodyPr>
          <a:lstStyle/>
          <a:p>
            <a:r>
              <a:rPr lang="en-US" dirty="0">
                <a:solidFill>
                  <a:schemeClr val="bg2">
                    <a:lumMod val="75000"/>
                  </a:schemeClr>
                </a:solidFill>
                <a:latin typeface="Gelasio" pitchFamily="34" charset="0"/>
                <a:ea typeface="Gelasio" pitchFamily="34" charset="-122"/>
                <a:cs typeface="Gelasio" pitchFamily="34" charset="-120"/>
              </a:rPr>
              <a:t>Created</a:t>
            </a:r>
            <a:r>
              <a:rPr lang="en-US" sz="1600" dirty="0" smtClean="0">
                <a:solidFill>
                  <a:schemeClr val="bg2">
                    <a:lumMod val="75000"/>
                  </a:schemeClr>
                </a:solidFill>
              </a:rPr>
              <a:t> </a:t>
            </a:r>
            <a:r>
              <a:rPr lang="en-US" dirty="0">
                <a:solidFill>
                  <a:schemeClr val="bg2">
                    <a:lumMod val="75000"/>
                  </a:schemeClr>
                </a:solidFill>
                <a:latin typeface="Gelasio" pitchFamily="34" charset="0"/>
                <a:ea typeface="Gelasio" pitchFamily="34" charset="-122"/>
                <a:cs typeface="Gelasio" pitchFamily="34" charset="-120"/>
              </a:rPr>
              <a:t>at: 30/9/2023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2" y="1003102"/>
            <a:ext cx="7520677" cy="694373"/>
          </a:xfrm>
          <a:prstGeom prst="rect">
            <a:avLst/>
          </a:prstGeom>
          <a:noFill/>
          <a:ln/>
        </p:spPr>
        <p:txBody>
          <a:bodyPr wrap="none" rtlCol="0" anchor="t"/>
          <a:lstStyle/>
          <a:p>
            <a:pPr>
              <a:lnSpc>
                <a:spcPts val="5468"/>
              </a:lnSpc>
            </a:pPr>
            <a:r>
              <a:rPr lang="en-US" sz="4374" dirty="0" smtClean="0">
                <a:solidFill>
                  <a:srgbClr val="EBCCBB"/>
                </a:solidFill>
                <a:latin typeface="Gelasio" pitchFamily="34" charset="0"/>
                <a:ea typeface="Gelasio" pitchFamily="34" charset="-122"/>
                <a:cs typeface="Gelasio" pitchFamily="34" charset="-120"/>
              </a:rPr>
              <a:t>Features and improvements</a:t>
            </a:r>
            <a:endParaRPr lang="en-US" sz="4374" dirty="0"/>
          </a:p>
        </p:txBody>
      </p:sp>
      <p:sp>
        <p:nvSpPr>
          <p:cNvPr id="5" name="Shape 3"/>
          <p:cNvSpPr/>
          <p:nvPr/>
        </p:nvSpPr>
        <p:spPr>
          <a:xfrm>
            <a:off x="2037993" y="2141815"/>
            <a:ext cx="5166122" cy="2435304"/>
          </a:xfrm>
          <a:prstGeom prst="roundRect">
            <a:avLst>
              <a:gd name="adj" fmla="val 5474"/>
            </a:avLst>
          </a:prstGeom>
          <a:solidFill>
            <a:srgbClr val="393636"/>
          </a:solidFill>
          <a:ln/>
        </p:spPr>
      </p:sp>
      <p:sp>
        <p:nvSpPr>
          <p:cNvPr id="6" name="Text 4"/>
          <p:cNvSpPr/>
          <p:nvPr/>
        </p:nvSpPr>
        <p:spPr>
          <a:xfrm>
            <a:off x="2260162" y="2363986"/>
            <a:ext cx="4721781" cy="569358"/>
          </a:xfrm>
          <a:prstGeom prst="rect">
            <a:avLst/>
          </a:prstGeom>
          <a:noFill/>
          <a:ln/>
        </p:spPr>
        <p:txBody>
          <a:bodyPr wrap="none" rtlCol="0" anchor="t"/>
          <a:lstStyle/>
          <a:p>
            <a:pPr marL="0" indent="0">
              <a:lnSpc>
                <a:spcPts val="2734"/>
              </a:lnSpc>
              <a:buNone/>
            </a:pPr>
            <a:r>
              <a:rPr lang="en-US" sz="2187" dirty="0" smtClean="0">
                <a:solidFill>
                  <a:srgbClr val="EBCCBB"/>
                </a:solidFill>
                <a:latin typeface="Gelasio" pitchFamily="34" charset="0"/>
                <a:ea typeface="Gelasio" pitchFamily="34" charset="-122"/>
              </a:rPr>
              <a:t>No Graphical LCD needed</a:t>
            </a:r>
            <a:endParaRPr lang="en-US" sz="2187" dirty="0"/>
          </a:p>
        </p:txBody>
      </p:sp>
      <p:sp>
        <p:nvSpPr>
          <p:cNvPr id="7" name="Text 5"/>
          <p:cNvSpPr/>
          <p:nvPr/>
        </p:nvSpPr>
        <p:spPr>
          <a:xfrm>
            <a:off x="2260163" y="2933343"/>
            <a:ext cx="4721781" cy="1421606"/>
          </a:xfrm>
          <a:prstGeom prst="rect">
            <a:avLst/>
          </a:prstGeom>
          <a:noFill/>
          <a:ln/>
        </p:spPr>
        <p:txBody>
          <a:bodyPr wrap="square" rtlCol="0" anchor="t"/>
          <a:lstStyle/>
          <a:p>
            <a:pPr>
              <a:lnSpc>
                <a:spcPts val="2799"/>
              </a:lnSpc>
            </a:pPr>
            <a:r>
              <a:rPr lang="en-US" sz="1750" dirty="0" smtClean="0">
                <a:solidFill>
                  <a:srgbClr val="C9C2C0"/>
                </a:solidFill>
                <a:latin typeface="Gelasio" pitchFamily="34" charset="0"/>
                <a:ea typeface="Gelasio" pitchFamily="34" charset="-122"/>
                <a:cs typeface="Gelasio" pitchFamily="34" charset="-120"/>
              </a:rPr>
              <a:t>This PWM drawer able to work with any simple LCD and doesn’t need any special type or Graphical LCD.</a:t>
            </a:r>
            <a:endParaRPr lang="en-US" sz="1750" dirty="0"/>
          </a:p>
        </p:txBody>
      </p:sp>
      <p:sp>
        <p:nvSpPr>
          <p:cNvPr id="8" name="Shape 6"/>
          <p:cNvSpPr/>
          <p:nvPr/>
        </p:nvSpPr>
        <p:spPr>
          <a:xfrm>
            <a:off x="7426285" y="2141815"/>
            <a:ext cx="5166122" cy="2435304"/>
          </a:xfrm>
          <a:prstGeom prst="roundRect">
            <a:avLst>
              <a:gd name="adj" fmla="val 5474"/>
            </a:avLst>
          </a:prstGeom>
          <a:solidFill>
            <a:srgbClr val="393636"/>
          </a:solidFill>
          <a:ln/>
        </p:spPr>
      </p:sp>
      <p:sp>
        <p:nvSpPr>
          <p:cNvPr id="9" name="Text 7"/>
          <p:cNvSpPr/>
          <p:nvPr/>
        </p:nvSpPr>
        <p:spPr>
          <a:xfrm>
            <a:off x="7648455" y="2363986"/>
            <a:ext cx="4217479" cy="347186"/>
          </a:xfrm>
          <a:prstGeom prst="rect">
            <a:avLst/>
          </a:prstGeom>
          <a:noFill/>
          <a:ln/>
        </p:spPr>
        <p:txBody>
          <a:bodyPr wrap="none" rtlCol="0" anchor="t"/>
          <a:lstStyle/>
          <a:p>
            <a:pPr marL="0" indent="0">
              <a:lnSpc>
                <a:spcPts val="2734"/>
              </a:lnSpc>
              <a:buNone/>
            </a:pPr>
            <a:r>
              <a:rPr lang="en-US" sz="2187" dirty="0" smtClean="0">
                <a:solidFill>
                  <a:srgbClr val="EBCCBB"/>
                </a:solidFill>
                <a:latin typeface="Gelasio" pitchFamily="34" charset="0"/>
                <a:ea typeface="Gelasio" pitchFamily="34" charset="-122"/>
                <a:cs typeface="Gelasio" pitchFamily="34" charset="-120"/>
              </a:rPr>
              <a:t>Displaying signal sequence</a:t>
            </a:r>
            <a:endParaRPr lang="en-US" sz="2187" dirty="0"/>
          </a:p>
        </p:txBody>
      </p:sp>
      <p:sp>
        <p:nvSpPr>
          <p:cNvPr id="10" name="Text 8"/>
          <p:cNvSpPr/>
          <p:nvPr/>
        </p:nvSpPr>
        <p:spPr>
          <a:xfrm>
            <a:off x="7648456" y="2933343"/>
            <a:ext cx="4721781" cy="1421606"/>
          </a:xfrm>
          <a:prstGeom prst="rect">
            <a:avLst/>
          </a:prstGeom>
          <a:noFill/>
          <a:ln/>
        </p:spPr>
        <p:txBody>
          <a:bodyPr wrap="square" rtlCol="0" anchor="t"/>
          <a:lstStyle/>
          <a:p>
            <a:pPr>
              <a:lnSpc>
                <a:spcPts val="2799"/>
              </a:lnSpc>
            </a:pPr>
            <a:r>
              <a:rPr lang="en-US" sz="1750" dirty="0" smtClean="0">
                <a:solidFill>
                  <a:srgbClr val="C9C2C0"/>
                </a:solidFill>
                <a:latin typeface="Gelasio" pitchFamily="34" charset="0"/>
                <a:ea typeface="Gelasio" pitchFamily="34" charset="-122"/>
                <a:cs typeface="Gelasio" pitchFamily="34" charset="-120"/>
              </a:rPr>
              <a:t>PWM drawer simulation version also displays the PWM signals sequence for example: 011000… and so on, </a:t>
            </a:r>
            <a:r>
              <a:rPr lang="en-US" sz="1750" dirty="0">
                <a:solidFill>
                  <a:srgbClr val="C9C2C0"/>
                </a:solidFill>
                <a:latin typeface="Gelasio" pitchFamily="34" charset="0"/>
                <a:ea typeface="Gelasio" pitchFamily="34" charset="-122"/>
                <a:cs typeface="Gelasio" pitchFamily="34" charset="-120"/>
              </a:rPr>
              <a:t>for better </a:t>
            </a:r>
            <a:r>
              <a:rPr lang="en-US" sz="1750" dirty="0" smtClean="0">
                <a:solidFill>
                  <a:srgbClr val="C9C2C0"/>
                </a:solidFill>
                <a:latin typeface="Gelasio" pitchFamily="34" charset="0"/>
                <a:ea typeface="Gelasio" pitchFamily="34" charset="-122"/>
                <a:cs typeface="Gelasio" pitchFamily="34" charset="-120"/>
              </a:rPr>
              <a:t>demonstration of PWM working.</a:t>
            </a:r>
            <a:endParaRPr lang="en-US" sz="1750" dirty="0"/>
          </a:p>
        </p:txBody>
      </p:sp>
      <p:sp>
        <p:nvSpPr>
          <p:cNvPr id="11" name="Shape 9"/>
          <p:cNvSpPr/>
          <p:nvPr/>
        </p:nvSpPr>
        <p:spPr>
          <a:xfrm>
            <a:off x="2037993" y="4799290"/>
            <a:ext cx="5166122" cy="2664766"/>
          </a:xfrm>
          <a:prstGeom prst="roundRect">
            <a:avLst>
              <a:gd name="adj" fmla="val 5493"/>
            </a:avLst>
          </a:prstGeom>
          <a:solidFill>
            <a:srgbClr val="393636"/>
          </a:solidFill>
          <a:ln/>
        </p:spPr>
      </p:sp>
      <p:sp>
        <p:nvSpPr>
          <p:cNvPr id="12" name="Text 10"/>
          <p:cNvSpPr/>
          <p:nvPr/>
        </p:nvSpPr>
        <p:spPr>
          <a:xfrm>
            <a:off x="2260163" y="5021461"/>
            <a:ext cx="2354580" cy="347186"/>
          </a:xfrm>
          <a:prstGeom prst="rect">
            <a:avLst/>
          </a:prstGeom>
          <a:noFill/>
          <a:ln/>
        </p:spPr>
        <p:txBody>
          <a:bodyPr wrap="none" rtlCol="0" anchor="t"/>
          <a:lstStyle/>
          <a:p>
            <a:pPr marL="0" indent="0">
              <a:lnSpc>
                <a:spcPts val="2734"/>
              </a:lnSpc>
              <a:buNone/>
            </a:pPr>
            <a:r>
              <a:rPr lang="en-US" sz="2187" dirty="0" smtClean="0">
                <a:solidFill>
                  <a:srgbClr val="EBCCBB"/>
                </a:solidFill>
                <a:latin typeface="Gelasio" pitchFamily="34" charset="0"/>
                <a:ea typeface="Gelasio" pitchFamily="34" charset="-122"/>
              </a:rPr>
              <a:t>Extra controllers</a:t>
            </a:r>
            <a:endParaRPr lang="en-US" sz="2187" dirty="0"/>
          </a:p>
        </p:txBody>
      </p:sp>
      <p:sp>
        <p:nvSpPr>
          <p:cNvPr id="13" name="Text 11"/>
          <p:cNvSpPr/>
          <p:nvPr/>
        </p:nvSpPr>
        <p:spPr>
          <a:xfrm>
            <a:off x="2260163" y="5590818"/>
            <a:ext cx="4721781" cy="1532996"/>
          </a:xfrm>
          <a:prstGeom prst="rect">
            <a:avLst/>
          </a:prstGeom>
          <a:noFill/>
          <a:ln/>
        </p:spPr>
        <p:txBody>
          <a:bodyPr wrap="square" rtlCol="0" anchor="t"/>
          <a:lstStyle/>
          <a:p>
            <a:pPr marL="0" indent="0">
              <a:lnSpc>
                <a:spcPts val="2799"/>
              </a:lnSpc>
              <a:buNone/>
            </a:pPr>
            <a:r>
              <a:rPr lang="en-US" sz="1750" dirty="0" smtClean="0">
                <a:solidFill>
                  <a:srgbClr val="C9C2C0"/>
                </a:solidFill>
                <a:latin typeface="Gelasio" pitchFamily="34" charset="0"/>
                <a:ea typeface="Gelasio" pitchFamily="34" charset="-122"/>
                <a:cs typeface="Gelasio" pitchFamily="34" charset="-120"/>
              </a:rPr>
              <a:t>There are also 3 extra controllers buttons for increasing</a:t>
            </a:r>
            <a:r>
              <a:rPr lang="en-US" sz="1750" dirty="0">
                <a:solidFill>
                  <a:srgbClr val="C9C2C0"/>
                </a:solidFill>
                <a:latin typeface="Gelasio" pitchFamily="34" charset="0"/>
                <a:ea typeface="Gelasio" pitchFamily="34" charset="-122"/>
                <a:cs typeface="Gelasio" pitchFamily="34" charset="-120"/>
              </a:rPr>
              <a:t> </a:t>
            </a:r>
            <a:r>
              <a:rPr lang="en-US" sz="1750" dirty="0" smtClean="0">
                <a:solidFill>
                  <a:srgbClr val="C9C2C0"/>
                </a:solidFill>
                <a:latin typeface="Gelasio" pitchFamily="34" charset="0"/>
                <a:ea typeface="Gelasio" pitchFamily="34" charset="-122"/>
                <a:cs typeface="Gelasio" pitchFamily="34" charset="-120"/>
              </a:rPr>
              <a:t>and decreasing duty cycle and refreshing view with new signals to demonstrate wave in many forms.</a:t>
            </a:r>
            <a:endParaRPr lang="en-US" sz="1750" dirty="0"/>
          </a:p>
        </p:txBody>
      </p:sp>
    </p:spTree>
    <p:extLst>
      <p:ext uri="{BB962C8B-B14F-4D97-AF65-F5344CB8AC3E}">
        <p14:creationId xmlns:p14="http://schemas.microsoft.com/office/powerpoint/2010/main" val="416713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5486400" y="305411"/>
            <a:ext cx="7821701" cy="889397"/>
          </a:xfrm>
          <a:prstGeom prst="rect">
            <a:avLst/>
          </a:prstGeom>
          <a:noFill/>
          <a:ln/>
        </p:spPr>
        <p:txBody>
          <a:bodyPr wrap="square" rtlCol="0" anchor="t"/>
          <a:lstStyle/>
          <a:p>
            <a:pPr>
              <a:lnSpc>
                <a:spcPts val="5468"/>
              </a:lnSpc>
            </a:pPr>
            <a:r>
              <a:rPr lang="en-US" sz="4374" dirty="0">
                <a:solidFill>
                  <a:srgbClr val="EBCCBB"/>
                </a:solidFill>
                <a:latin typeface="Gelasio" pitchFamily="34" charset="0"/>
                <a:ea typeface="Gelasio" pitchFamily="34" charset="-122"/>
                <a:cs typeface="Gelasio" pitchFamily="34" charset="-120"/>
              </a:rPr>
              <a:t>Testing and </a:t>
            </a:r>
            <a:r>
              <a:rPr lang="en-US" sz="4374" dirty="0" smtClean="0">
                <a:solidFill>
                  <a:srgbClr val="EBCCBB"/>
                </a:solidFill>
                <a:latin typeface="Gelasio" pitchFamily="34" charset="0"/>
                <a:ea typeface="Gelasio" pitchFamily="34" charset="-122"/>
                <a:cs typeface="Gelasio" pitchFamily="34" charset="-120"/>
              </a:rPr>
              <a:t>Results Simulation</a:t>
            </a:r>
            <a:endParaRPr lang="en-US" sz="4374" dirty="0"/>
          </a:p>
        </p:txBody>
      </p:sp>
      <p:pic>
        <p:nvPicPr>
          <p:cNvPr id="6" name="Image 0" descr="preencoded.png"/>
          <p:cNvPicPr>
            <a:picLocks noChangeAspect="1"/>
          </p:cNvPicPr>
          <p:nvPr/>
        </p:nvPicPr>
        <p:blipFill>
          <a:blip r:embed="rId5"/>
          <a:stretch>
            <a:fillRect/>
          </a:stretch>
        </p:blipFill>
        <p:spPr>
          <a:xfrm>
            <a:off x="0" y="0"/>
            <a:ext cx="5486400" cy="8229600"/>
          </a:xfrm>
          <a:prstGeom prst="rect">
            <a:avLst/>
          </a:prstGeom>
        </p:spPr>
      </p:pic>
      <p:pic>
        <p:nvPicPr>
          <p:cNvPr id="5" name="Test PWM Drawer simu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36873" y="1098157"/>
            <a:ext cx="11536327" cy="6722435"/>
          </a:xfrm>
          <a:prstGeom prst="rect">
            <a:avLst/>
          </a:prstGeom>
        </p:spPr>
      </p:pic>
    </p:spTree>
    <p:extLst>
      <p:ext uri="{BB962C8B-B14F-4D97-AF65-F5344CB8AC3E}">
        <p14:creationId xmlns:p14="http://schemas.microsoft.com/office/powerpoint/2010/main" val="721399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5486400" y="305411"/>
            <a:ext cx="7821701" cy="889397"/>
          </a:xfrm>
          <a:prstGeom prst="rect">
            <a:avLst/>
          </a:prstGeom>
          <a:noFill/>
          <a:ln/>
        </p:spPr>
        <p:txBody>
          <a:bodyPr wrap="square" rtlCol="0" anchor="t"/>
          <a:lstStyle/>
          <a:p>
            <a:pPr>
              <a:lnSpc>
                <a:spcPts val="5468"/>
              </a:lnSpc>
            </a:pPr>
            <a:r>
              <a:rPr lang="en-US" sz="4374" dirty="0">
                <a:solidFill>
                  <a:srgbClr val="EBCCBB"/>
                </a:solidFill>
                <a:latin typeface="Gelasio" pitchFamily="34" charset="0"/>
                <a:ea typeface="Gelasio" pitchFamily="34" charset="-122"/>
                <a:cs typeface="Gelasio" pitchFamily="34" charset="-120"/>
              </a:rPr>
              <a:t>Testing and </a:t>
            </a:r>
            <a:r>
              <a:rPr lang="en-US" sz="4374" dirty="0" smtClean="0">
                <a:solidFill>
                  <a:srgbClr val="EBCCBB"/>
                </a:solidFill>
                <a:latin typeface="Gelasio" pitchFamily="34" charset="0"/>
                <a:ea typeface="Gelasio" pitchFamily="34" charset="-122"/>
                <a:cs typeface="Gelasio" pitchFamily="34" charset="-120"/>
              </a:rPr>
              <a:t>Results Hardware</a:t>
            </a:r>
            <a:endParaRPr lang="en-US" sz="4374" dirty="0"/>
          </a:p>
        </p:txBody>
      </p:sp>
      <p:pic>
        <p:nvPicPr>
          <p:cNvPr id="6" name="Image 0" descr="preencoded.png"/>
          <p:cNvPicPr>
            <a:picLocks noChangeAspect="1"/>
          </p:cNvPicPr>
          <p:nvPr/>
        </p:nvPicPr>
        <p:blipFill>
          <a:blip r:embed="rId5"/>
          <a:stretch>
            <a:fillRect/>
          </a:stretch>
        </p:blipFill>
        <p:spPr>
          <a:xfrm>
            <a:off x="0" y="0"/>
            <a:ext cx="5486400" cy="8229600"/>
          </a:xfrm>
          <a:prstGeom prst="rect">
            <a:avLst/>
          </a:prstGeom>
        </p:spPr>
      </p:pic>
      <p:pic>
        <p:nvPicPr>
          <p:cNvPr id="7" name="Test PWM Drawer hardwa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60158" y="1371600"/>
            <a:ext cx="11291777" cy="6294474"/>
          </a:xfrm>
          <a:prstGeom prst="rect">
            <a:avLst/>
          </a:prstGeom>
        </p:spPr>
      </p:pic>
    </p:spTree>
    <p:extLst>
      <p:ext uri="{BB962C8B-B14F-4D97-AF65-F5344CB8AC3E}">
        <p14:creationId xmlns:p14="http://schemas.microsoft.com/office/powerpoint/2010/main" val="39622756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7" name="Text 2"/>
          <p:cNvSpPr/>
          <p:nvPr/>
        </p:nvSpPr>
        <p:spPr>
          <a:xfrm>
            <a:off x="6319599" y="2720697"/>
            <a:ext cx="7477601" cy="1388745"/>
          </a:xfrm>
          <a:prstGeom prst="rect">
            <a:avLst/>
          </a:prstGeom>
          <a:noFill/>
          <a:ln/>
        </p:spPr>
        <p:txBody>
          <a:bodyPr wrap="squar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Conclusion and Future Prospects</a:t>
            </a:r>
            <a:endParaRPr lang="en-US" sz="4374" dirty="0"/>
          </a:p>
        </p:txBody>
      </p:sp>
      <p:sp>
        <p:nvSpPr>
          <p:cNvPr id="8" name="Text 3"/>
          <p:cNvSpPr/>
          <p:nvPr/>
        </p:nvSpPr>
        <p:spPr>
          <a:xfrm>
            <a:off x="6319599" y="4442698"/>
            <a:ext cx="7477601" cy="2744911"/>
          </a:xfrm>
          <a:prstGeom prst="rect">
            <a:avLst/>
          </a:prstGeom>
          <a:noFill/>
          <a:ln/>
        </p:spPr>
        <p:txBody>
          <a:bodyPr wrap="square" rtlCol="0" anchor="t"/>
          <a:lstStyle/>
          <a:p>
            <a:pPr>
              <a:lnSpc>
                <a:spcPts val="2799"/>
              </a:lnSpc>
            </a:pPr>
            <a:r>
              <a:rPr lang="en-US" sz="1750" dirty="0" smtClean="0">
                <a:solidFill>
                  <a:srgbClr val="C9C2C0"/>
                </a:solidFill>
                <a:latin typeface="Gelasio" pitchFamily="34" charset="0"/>
                <a:ea typeface="Gelasio" pitchFamily="34" charset="-122"/>
                <a:cs typeface="Gelasio" pitchFamily="34" charset="-120"/>
              </a:rPr>
              <a:t>My </a:t>
            </a:r>
            <a:r>
              <a:rPr lang="en-US" sz="1750" dirty="0">
                <a:solidFill>
                  <a:srgbClr val="C9C2C0"/>
                </a:solidFill>
                <a:latin typeface="Gelasio" pitchFamily="34" charset="0"/>
                <a:ea typeface="Gelasio" pitchFamily="34" charset="-122"/>
                <a:cs typeface="Gelasio" pitchFamily="34" charset="-120"/>
              </a:rPr>
              <a:t>PWM </a:t>
            </a:r>
            <a:r>
              <a:rPr lang="en-US" sz="1750" dirty="0" smtClean="0">
                <a:solidFill>
                  <a:srgbClr val="C9C2C0"/>
                </a:solidFill>
                <a:latin typeface="Gelasio" pitchFamily="34" charset="0"/>
                <a:ea typeface="Gelasio" pitchFamily="34" charset="-122"/>
                <a:cs typeface="Gelasio" pitchFamily="34" charset="-120"/>
              </a:rPr>
              <a:t>drawer </a:t>
            </a:r>
            <a:r>
              <a:rPr lang="en-US" sz="1750" dirty="0">
                <a:solidFill>
                  <a:srgbClr val="C9C2C0"/>
                </a:solidFill>
                <a:latin typeface="Gelasio" pitchFamily="34" charset="0"/>
                <a:ea typeface="Gelasio" pitchFamily="34" charset="-122"/>
                <a:cs typeface="Gelasio" pitchFamily="34" charset="-120"/>
              </a:rPr>
              <a:t>project has successfully demonstrated the effective control of pulse width </a:t>
            </a:r>
            <a:r>
              <a:rPr lang="en-US" sz="1750" dirty="0" smtClean="0">
                <a:solidFill>
                  <a:srgbClr val="C9C2C0"/>
                </a:solidFill>
                <a:latin typeface="Gelasio" pitchFamily="34" charset="0"/>
                <a:ea typeface="Gelasio" pitchFamily="34" charset="-122"/>
                <a:cs typeface="Gelasio" pitchFamily="34" charset="-120"/>
              </a:rPr>
              <a:t>modulation in graphical display. This </a:t>
            </a:r>
            <a:r>
              <a:rPr lang="en-US" sz="1750" dirty="0">
                <a:solidFill>
                  <a:srgbClr val="C9C2C0"/>
                </a:solidFill>
                <a:latin typeface="Gelasio" pitchFamily="34" charset="0"/>
                <a:ea typeface="Gelasio" pitchFamily="34" charset="-122"/>
                <a:cs typeface="Gelasio" pitchFamily="34" charset="-120"/>
              </a:rPr>
              <a:t>project showcases </a:t>
            </a:r>
            <a:r>
              <a:rPr lang="en-US" sz="1750" dirty="0" smtClean="0">
                <a:solidFill>
                  <a:srgbClr val="C9C2C0"/>
                </a:solidFill>
                <a:latin typeface="Gelasio" pitchFamily="34" charset="0"/>
                <a:ea typeface="Gelasio" pitchFamily="34" charset="-122"/>
                <a:cs typeface="Gelasio" pitchFamily="34" charset="-120"/>
              </a:rPr>
              <a:t>my </a:t>
            </a:r>
            <a:r>
              <a:rPr lang="en-US" sz="1750" dirty="0">
                <a:solidFill>
                  <a:srgbClr val="C9C2C0"/>
                </a:solidFill>
                <a:latin typeface="Gelasio" pitchFamily="34" charset="0"/>
                <a:ea typeface="Gelasio" pitchFamily="34" charset="-122"/>
                <a:cs typeface="Gelasio" pitchFamily="34" charset="-120"/>
              </a:rPr>
              <a:t>understanding of embedded system fundamentals and </a:t>
            </a:r>
            <a:r>
              <a:rPr lang="en-US" sz="1750" dirty="0" smtClean="0">
                <a:solidFill>
                  <a:srgbClr val="C9C2C0"/>
                </a:solidFill>
                <a:latin typeface="Gelasio" pitchFamily="34" charset="0"/>
                <a:ea typeface="Gelasio" pitchFamily="34" charset="-122"/>
                <a:cs typeface="Gelasio" pitchFamily="34" charset="-120"/>
              </a:rPr>
              <a:t>my ability </a:t>
            </a:r>
            <a:r>
              <a:rPr lang="en-US" sz="1750" dirty="0">
                <a:solidFill>
                  <a:srgbClr val="C9C2C0"/>
                </a:solidFill>
                <a:latin typeface="Gelasio" pitchFamily="34" charset="0"/>
                <a:ea typeface="Gelasio" pitchFamily="34" charset="-122"/>
                <a:cs typeface="Gelasio" pitchFamily="34" charset="-120"/>
              </a:rPr>
              <a:t>to apply this knowledge to practical applications. </a:t>
            </a:r>
            <a:r>
              <a:rPr lang="en-US" sz="1750" dirty="0" smtClean="0">
                <a:solidFill>
                  <a:srgbClr val="C9C2C0"/>
                </a:solidFill>
                <a:latin typeface="Gelasio" pitchFamily="34" charset="0"/>
                <a:ea typeface="Gelasio" pitchFamily="34" charset="-122"/>
                <a:cs typeface="Gelasio" pitchFamily="34" charset="-120"/>
              </a:rPr>
              <a:t>Finally, I've </a:t>
            </a:r>
            <a:r>
              <a:rPr lang="en-US" sz="1750" dirty="0">
                <a:solidFill>
                  <a:srgbClr val="C9C2C0"/>
                </a:solidFill>
                <a:latin typeface="Gelasio" pitchFamily="34" charset="0"/>
                <a:ea typeface="Gelasio" pitchFamily="34" charset="-122"/>
                <a:cs typeface="Gelasio" pitchFamily="34" charset="-120"/>
              </a:rPr>
              <a:t>gained valuable hands-on experience in developing and implementing PWM </a:t>
            </a:r>
            <a:r>
              <a:rPr lang="en-US" sz="1750" dirty="0" smtClean="0">
                <a:solidFill>
                  <a:srgbClr val="C9C2C0"/>
                </a:solidFill>
                <a:latin typeface="Gelasio" pitchFamily="34" charset="0"/>
                <a:ea typeface="Gelasio" pitchFamily="34" charset="-122"/>
                <a:cs typeface="Gelasio" pitchFamily="34" charset="-120"/>
              </a:rPr>
              <a:t>drawer.</a:t>
            </a:r>
            <a:endParaRPr lang="en-US" sz="1750" dirty="0"/>
          </a:p>
        </p:txBody>
      </p:sp>
    </p:spTree>
    <p:extLst>
      <p:ext uri="{BB962C8B-B14F-4D97-AF65-F5344CB8AC3E}">
        <p14:creationId xmlns:p14="http://schemas.microsoft.com/office/powerpoint/2010/main" val="2489767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833199" y="1782128"/>
            <a:ext cx="5288280"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Introduction to PWM</a:t>
            </a:r>
            <a:endParaRPr lang="en-US" sz="4374" dirty="0"/>
          </a:p>
        </p:txBody>
      </p:sp>
      <p:sp>
        <p:nvSpPr>
          <p:cNvPr id="5" name="Shape 3"/>
          <p:cNvSpPr/>
          <p:nvPr/>
        </p:nvSpPr>
        <p:spPr>
          <a:xfrm>
            <a:off x="833199" y="2983349"/>
            <a:ext cx="499943" cy="499943"/>
          </a:xfrm>
          <a:prstGeom prst="roundRect">
            <a:avLst>
              <a:gd name="adj" fmla="val 26667"/>
            </a:avLst>
          </a:prstGeom>
          <a:solidFill>
            <a:srgbClr val="393636"/>
          </a:solidFill>
          <a:ln/>
        </p:spPr>
      </p:sp>
      <p:sp>
        <p:nvSpPr>
          <p:cNvPr id="6" name="Text 4"/>
          <p:cNvSpPr/>
          <p:nvPr/>
        </p:nvSpPr>
        <p:spPr>
          <a:xfrm>
            <a:off x="1010722" y="3025021"/>
            <a:ext cx="1447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7" name="Text 5"/>
          <p:cNvSpPr/>
          <p:nvPr/>
        </p:nvSpPr>
        <p:spPr>
          <a:xfrm>
            <a:off x="1555313" y="3059668"/>
            <a:ext cx="2221944"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What is PWM?</a:t>
            </a:r>
            <a:endParaRPr lang="en-US" sz="2187" dirty="0"/>
          </a:p>
        </p:txBody>
      </p:sp>
      <p:sp>
        <p:nvSpPr>
          <p:cNvPr id="8" name="Text 6"/>
          <p:cNvSpPr/>
          <p:nvPr/>
        </p:nvSpPr>
        <p:spPr>
          <a:xfrm>
            <a:off x="1555313" y="3629025"/>
            <a:ext cx="6755487"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PWM, or Pulse Width Modulation, is a technique used to manipulate the width of a signal to control the power delivered to a specific device or system.</a:t>
            </a:r>
            <a:endParaRPr lang="en-US" sz="1750" dirty="0"/>
          </a:p>
        </p:txBody>
      </p:sp>
      <p:sp>
        <p:nvSpPr>
          <p:cNvPr id="9" name="Shape 7"/>
          <p:cNvSpPr/>
          <p:nvPr/>
        </p:nvSpPr>
        <p:spPr>
          <a:xfrm>
            <a:off x="833199" y="5090993"/>
            <a:ext cx="499943" cy="499943"/>
          </a:xfrm>
          <a:prstGeom prst="roundRect">
            <a:avLst>
              <a:gd name="adj" fmla="val 26667"/>
            </a:avLst>
          </a:prstGeom>
          <a:solidFill>
            <a:srgbClr val="393636"/>
          </a:solidFill>
          <a:ln/>
        </p:spPr>
      </p:sp>
      <p:sp>
        <p:nvSpPr>
          <p:cNvPr id="10" name="Text 8"/>
          <p:cNvSpPr/>
          <p:nvPr/>
        </p:nvSpPr>
        <p:spPr>
          <a:xfrm>
            <a:off x="987862" y="5132665"/>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1" name="Text 9"/>
          <p:cNvSpPr/>
          <p:nvPr/>
        </p:nvSpPr>
        <p:spPr>
          <a:xfrm>
            <a:off x="1555313" y="5167313"/>
            <a:ext cx="304038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Overview of Applications</a:t>
            </a:r>
            <a:endParaRPr lang="en-US" sz="2187" dirty="0"/>
          </a:p>
        </p:txBody>
      </p:sp>
      <p:sp>
        <p:nvSpPr>
          <p:cNvPr id="12" name="Text 10"/>
          <p:cNvSpPr/>
          <p:nvPr/>
        </p:nvSpPr>
        <p:spPr>
          <a:xfrm>
            <a:off x="1555313" y="5736669"/>
            <a:ext cx="6755487" cy="1299210"/>
          </a:xfrm>
          <a:prstGeom prst="rect">
            <a:avLst/>
          </a:prstGeom>
          <a:noFill/>
          <a:ln/>
        </p:spPr>
        <p:txBody>
          <a:bodyPr wrap="square" rtlCol="0" anchor="t"/>
          <a:lstStyle/>
          <a:p>
            <a:pPr>
              <a:lnSpc>
                <a:spcPts val="2799"/>
              </a:lnSpc>
            </a:pPr>
            <a:r>
              <a:rPr lang="en-US" sz="1750" dirty="0">
                <a:solidFill>
                  <a:srgbClr val="C9C2C0"/>
                </a:solidFill>
                <a:latin typeface="Gelasio" pitchFamily="34" charset="0"/>
                <a:ea typeface="Gelasio" pitchFamily="34" charset="-122"/>
                <a:cs typeface="Gelasio" pitchFamily="34" charset="-120"/>
              </a:rPr>
              <a:t>PWM finds its applications in various fields such as Motor Control, LED Brightness Control, Audio Amplification, Voltage Regulation and </a:t>
            </a:r>
            <a:r>
              <a:rPr lang="en-US" sz="1750" dirty="0" smtClean="0">
                <a:solidFill>
                  <a:srgbClr val="C9C2C0"/>
                </a:solidFill>
                <a:latin typeface="Gelasio" pitchFamily="34" charset="0"/>
                <a:ea typeface="Gelasio" pitchFamily="34" charset="-122"/>
                <a:cs typeface="Gelasio" pitchFamily="34" charset="-120"/>
              </a:rPr>
              <a:t>…etc.</a:t>
            </a:r>
            <a:endParaRPr lang="en-US" sz="1750" dirty="0">
              <a:solidFill>
                <a:srgbClr val="C9C2C0"/>
              </a:solidFill>
              <a:latin typeface="Gelasio" pitchFamily="34" charset="0"/>
              <a:ea typeface="Gelasio" pitchFamily="34" charset="-122"/>
              <a:cs typeface="Gelasio" pitchFamily="34" charset="-120"/>
            </a:endParaRPr>
          </a:p>
        </p:txBody>
      </p:sp>
      <p:pic>
        <p:nvPicPr>
          <p:cNvPr id="13"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1003102"/>
            <a:ext cx="5836920" cy="694373"/>
          </a:xfrm>
          <a:prstGeom prst="rect">
            <a:avLst/>
          </a:prstGeom>
          <a:noFill/>
          <a:ln/>
        </p:spPr>
        <p:txBody>
          <a:bodyPr wrap="none" rtlCol="0" anchor="t"/>
          <a:lstStyle/>
          <a:p>
            <a:pPr marL="0" indent="0">
              <a:lnSpc>
                <a:spcPts val="5468"/>
              </a:lnSpc>
              <a:buNone/>
            </a:pPr>
            <a:r>
              <a:rPr lang="en-US" sz="4374" dirty="0" smtClean="0">
                <a:solidFill>
                  <a:srgbClr val="EBCCBB"/>
                </a:solidFill>
                <a:latin typeface="Gelasio" pitchFamily="34" charset="0"/>
                <a:ea typeface="Gelasio" pitchFamily="34" charset="-122"/>
                <a:cs typeface="Gelasio" pitchFamily="34" charset="-120"/>
              </a:rPr>
              <a:t>Needed components</a:t>
            </a:r>
            <a:endParaRPr lang="en-US" sz="4374" dirty="0"/>
          </a:p>
        </p:txBody>
      </p:sp>
      <p:sp>
        <p:nvSpPr>
          <p:cNvPr id="5" name="Shape 3"/>
          <p:cNvSpPr/>
          <p:nvPr/>
        </p:nvSpPr>
        <p:spPr>
          <a:xfrm>
            <a:off x="2037993" y="2141815"/>
            <a:ext cx="5166122" cy="5084564"/>
          </a:xfrm>
          <a:prstGeom prst="roundRect">
            <a:avLst>
              <a:gd name="adj" fmla="val 5474"/>
            </a:avLst>
          </a:prstGeom>
          <a:solidFill>
            <a:srgbClr val="393636"/>
          </a:solidFill>
          <a:ln/>
        </p:spPr>
      </p:sp>
      <p:sp>
        <p:nvSpPr>
          <p:cNvPr id="6" name="Text 4"/>
          <p:cNvSpPr/>
          <p:nvPr/>
        </p:nvSpPr>
        <p:spPr>
          <a:xfrm>
            <a:off x="2260162" y="2363986"/>
            <a:ext cx="4721781" cy="569358"/>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Hardware </a:t>
            </a:r>
            <a:r>
              <a:rPr lang="en-US" sz="2187" dirty="0" smtClean="0">
                <a:solidFill>
                  <a:srgbClr val="EBCCBB"/>
                </a:solidFill>
                <a:latin typeface="Gelasio" pitchFamily="34" charset="0"/>
                <a:ea typeface="Gelasio" pitchFamily="34" charset="-122"/>
                <a:cs typeface="Gelasio" pitchFamily="34" charset="-120"/>
              </a:rPr>
              <a:t>version Components</a:t>
            </a:r>
            <a:endParaRPr lang="en-US" sz="2187" dirty="0"/>
          </a:p>
        </p:txBody>
      </p:sp>
      <p:sp>
        <p:nvSpPr>
          <p:cNvPr id="7" name="Text 5"/>
          <p:cNvSpPr/>
          <p:nvPr/>
        </p:nvSpPr>
        <p:spPr>
          <a:xfrm>
            <a:off x="2260163" y="2933343"/>
            <a:ext cx="4721781" cy="4070866"/>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smtClean="0">
                <a:solidFill>
                  <a:srgbClr val="C9C2C0"/>
                </a:solidFill>
                <a:latin typeface="Gelasio" pitchFamily="34" charset="0"/>
                <a:ea typeface="Gelasio" pitchFamily="34" charset="-122"/>
                <a:cs typeface="Gelasio" pitchFamily="34" charset="-120"/>
              </a:rPr>
              <a:t>The </a:t>
            </a:r>
            <a:r>
              <a:rPr lang="en-US" sz="1750" dirty="0">
                <a:solidFill>
                  <a:srgbClr val="C9C2C0"/>
                </a:solidFill>
                <a:latin typeface="Gelasio" pitchFamily="34" charset="0"/>
                <a:ea typeface="Gelasio" pitchFamily="34" charset="-122"/>
                <a:cs typeface="Gelasio" pitchFamily="34" charset="-120"/>
              </a:rPr>
              <a:t>project </a:t>
            </a:r>
            <a:r>
              <a:rPr lang="en-US" sz="1750" dirty="0" smtClean="0">
                <a:solidFill>
                  <a:srgbClr val="C9C2C0"/>
                </a:solidFill>
                <a:latin typeface="Gelasio" pitchFamily="34" charset="0"/>
                <a:ea typeface="Gelasio" pitchFamily="34" charset="-122"/>
                <a:cs typeface="Gelasio" pitchFamily="34" charset="-120"/>
              </a:rPr>
              <a:t>needed a micro-controller, we used ATMEGA32A which </a:t>
            </a:r>
            <a:r>
              <a:rPr lang="en-US" sz="1750" dirty="0">
                <a:solidFill>
                  <a:srgbClr val="C9C2C0"/>
                </a:solidFill>
                <a:latin typeface="Gelasio" pitchFamily="34" charset="0"/>
                <a:ea typeface="Gelasio" pitchFamily="34" charset="-122"/>
                <a:cs typeface="Gelasio" pitchFamily="34" charset="-120"/>
              </a:rPr>
              <a:t>already </a:t>
            </a:r>
            <a:r>
              <a:rPr lang="en-US" sz="1750" dirty="0" smtClean="0">
                <a:solidFill>
                  <a:srgbClr val="C9C2C0"/>
                </a:solidFill>
                <a:latin typeface="Gelasio" pitchFamily="34" charset="0"/>
                <a:ea typeface="Gelasio" pitchFamily="34" charset="-122"/>
                <a:cs typeface="Gelasio" pitchFamily="34" charset="-120"/>
              </a:rPr>
              <a:t>have dedicated </a:t>
            </a:r>
            <a:r>
              <a:rPr lang="en-US" sz="1750" dirty="0">
                <a:solidFill>
                  <a:srgbClr val="C9C2C0"/>
                </a:solidFill>
                <a:latin typeface="Gelasio" pitchFamily="34" charset="0"/>
                <a:ea typeface="Gelasio" pitchFamily="34" charset="-122"/>
                <a:cs typeface="Gelasio" pitchFamily="34" charset="-120"/>
              </a:rPr>
              <a:t>hardware modules for generating PWM </a:t>
            </a:r>
            <a:r>
              <a:rPr lang="en-US" sz="1750" dirty="0" smtClean="0">
                <a:solidFill>
                  <a:srgbClr val="C9C2C0"/>
                </a:solidFill>
                <a:latin typeface="Gelasio" pitchFamily="34" charset="0"/>
                <a:ea typeface="Gelasio" pitchFamily="34" charset="-122"/>
                <a:cs typeface="Gelasio" pitchFamily="34" charset="-120"/>
              </a:rPr>
              <a:t>signals. </a:t>
            </a:r>
          </a:p>
          <a:p>
            <a:pPr>
              <a:lnSpc>
                <a:spcPts val="2799"/>
              </a:lnSpc>
            </a:pPr>
            <a:endParaRPr lang="en-US" sz="1750" dirty="0" smtClean="0">
              <a:solidFill>
                <a:srgbClr val="C9C2C0"/>
              </a:solidFill>
              <a:latin typeface="Gelasio" pitchFamily="34" charset="0"/>
              <a:ea typeface="Gelasio" pitchFamily="34" charset="-122"/>
              <a:cs typeface="Gelasio" pitchFamily="34" charset="-120"/>
            </a:endParaRPr>
          </a:p>
          <a:p>
            <a:pPr marL="285750" indent="-285750">
              <a:lnSpc>
                <a:spcPts val="2799"/>
              </a:lnSpc>
              <a:buFont typeface="Arial" panose="020B0604020202020204" pitchFamily="34" charset="0"/>
              <a:buChar char="•"/>
            </a:pPr>
            <a:r>
              <a:rPr lang="en-US" sz="1750" dirty="0" smtClean="0">
                <a:solidFill>
                  <a:srgbClr val="C9C2C0"/>
                </a:solidFill>
                <a:latin typeface="Gelasio" pitchFamily="34" charset="0"/>
                <a:ea typeface="Gelasio" pitchFamily="34" charset="-122"/>
              </a:rPr>
              <a:t>We also used LCD (LM01602A- 2*16) 4 bits to display the wave form and details.</a:t>
            </a:r>
          </a:p>
          <a:p>
            <a:pPr marL="285750" indent="-285750">
              <a:lnSpc>
                <a:spcPts val="2799"/>
              </a:lnSpc>
              <a:buFont typeface="Arial" panose="020B0604020202020204" pitchFamily="34" charset="0"/>
              <a:buChar char="•"/>
            </a:pPr>
            <a:endParaRPr lang="en-US" sz="1750" dirty="0">
              <a:solidFill>
                <a:srgbClr val="C9C2C0"/>
              </a:solidFill>
              <a:latin typeface="Gelasio" pitchFamily="34" charset="0"/>
              <a:ea typeface="Gelasio" pitchFamily="34" charset="-122"/>
            </a:endParaRPr>
          </a:p>
          <a:p>
            <a:pPr marL="285750" indent="-285750">
              <a:lnSpc>
                <a:spcPts val="2799"/>
              </a:lnSpc>
              <a:buFont typeface="Arial" panose="020B0604020202020204" pitchFamily="34" charset="0"/>
              <a:buChar char="•"/>
            </a:pPr>
            <a:r>
              <a:rPr lang="en-US" sz="1750" dirty="0" smtClean="0">
                <a:solidFill>
                  <a:srgbClr val="C9C2C0"/>
                </a:solidFill>
                <a:latin typeface="Gelasio" pitchFamily="34" charset="0"/>
                <a:ea typeface="Gelasio" pitchFamily="34" charset="-122"/>
              </a:rPr>
              <a:t>We also used two buttons to control duty cycle for changing wave form view.</a:t>
            </a:r>
            <a:endParaRPr lang="en-US" sz="1750" dirty="0"/>
          </a:p>
        </p:txBody>
      </p:sp>
      <p:sp>
        <p:nvSpPr>
          <p:cNvPr id="8" name="Shape 6"/>
          <p:cNvSpPr/>
          <p:nvPr/>
        </p:nvSpPr>
        <p:spPr>
          <a:xfrm>
            <a:off x="7426285" y="2141815"/>
            <a:ext cx="5166122" cy="2435304"/>
          </a:xfrm>
          <a:prstGeom prst="roundRect">
            <a:avLst>
              <a:gd name="adj" fmla="val 5474"/>
            </a:avLst>
          </a:prstGeom>
          <a:solidFill>
            <a:srgbClr val="393636"/>
          </a:solidFill>
          <a:ln/>
        </p:spPr>
      </p:sp>
      <p:sp>
        <p:nvSpPr>
          <p:cNvPr id="9" name="Text 7"/>
          <p:cNvSpPr/>
          <p:nvPr/>
        </p:nvSpPr>
        <p:spPr>
          <a:xfrm>
            <a:off x="7648456" y="2363986"/>
            <a:ext cx="3733800" cy="347186"/>
          </a:xfrm>
          <a:prstGeom prst="rect">
            <a:avLst/>
          </a:prstGeom>
          <a:noFill/>
          <a:ln/>
        </p:spPr>
        <p:txBody>
          <a:bodyPr wrap="none" rtlCol="0" anchor="t"/>
          <a:lstStyle/>
          <a:p>
            <a:pPr>
              <a:lnSpc>
                <a:spcPts val="2734"/>
              </a:lnSpc>
            </a:pPr>
            <a:r>
              <a:rPr lang="en-US" sz="2187" dirty="0" smtClean="0">
                <a:solidFill>
                  <a:srgbClr val="EBCCBB"/>
                </a:solidFill>
                <a:latin typeface="Gelasio" pitchFamily="34" charset="0"/>
                <a:ea typeface="Gelasio" pitchFamily="34" charset="-122"/>
                <a:cs typeface="Gelasio" pitchFamily="34" charset="-120"/>
              </a:rPr>
              <a:t>Simulation </a:t>
            </a:r>
            <a:r>
              <a:rPr lang="en-US" sz="2187" dirty="0">
                <a:solidFill>
                  <a:srgbClr val="EBCCBB"/>
                </a:solidFill>
                <a:latin typeface="Gelasio" pitchFamily="34" charset="0"/>
                <a:ea typeface="Gelasio" pitchFamily="34" charset="-122"/>
                <a:cs typeface="Gelasio" pitchFamily="34" charset="-120"/>
              </a:rPr>
              <a:t>version Components</a:t>
            </a:r>
            <a:endParaRPr lang="en-US" sz="2187" dirty="0"/>
          </a:p>
        </p:txBody>
      </p:sp>
      <p:sp>
        <p:nvSpPr>
          <p:cNvPr id="10" name="Text 8"/>
          <p:cNvSpPr/>
          <p:nvPr/>
        </p:nvSpPr>
        <p:spPr>
          <a:xfrm>
            <a:off x="7648456" y="2933343"/>
            <a:ext cx="4721781" cy="1421606"/>
          </a:xfrm>
          <a:prstGeom prst="rect">
            <a:avLst/>
          </a:prstGeom>
          <a:noFill/>
          <a:ln/>
        </p:spPr>
        <p:txBody>
          <a:bodyPr wrap="square" rtlCol="0" anchor="t"/>
          <a:lstStyle/>
          <a:p>
            <a:pPr marL="0" indent="0">
              <a:lnSpc>
                <a:spcPts val="2799"/>
              </a:lnSpc>
              <a:buNone/>
            </a:pPr>
            <a:r>
              <a:rPr lang="en-US" sz="1750" dirty="0" smtClean="0">
                <a:solidFill>
                  <a:srgbClr val="C9C2C0"/>
                </a:solidFill>
                <a:latin typeface="Gelasio" pitchFamily="34" charset="0"/>
                <a:ea typeface="Gelasio" pitchFamily="34" charset="-122"/>
                <a:cs typeface="Gelasio" pitchFamily="34" charset="-120"/>
              </a:rPr>
              <a:t>We will use same components like hardware version but different LCD with bigger size (4*20) for better view.</a:t>
            </a:r>
            <a:endParaRPr lang="en-US" sz="1750" dirty="0"/>
          </a:p>
        </p:txBody>
      </p:sp>
    </p:spTree>
    <p:extLst>
      <p:ext uri="{BB962C8B-B14F-4D97-AF65-F5344CB8AC3E}">
        <p14:creationId xmlns:p14="http://schemas.microsoft.com/office/powerpoint/2010/main" val="3591127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530709"/>
          </a:xfrm>
          <a:prstGeom prst="rect">
            <a:avLst/>
          </a:prstGeom>
          <a:solidFill>
            <a:srgbClr val="464342"/>
          </a:solidFill>
          <a:ln/>
        </p:spPr>
      </p:sp>
      <p:sp>
        <p:nvSpPr>
          <p:cNvPr id="4" name="Text 2"/>
          <p:cNvSpPr/>
          <p:nvPr/>
        </p:nvSpPr>
        <p:spPr>
          <a:xfrm>
            <a:off x="2820352" y="520422"/>
            <a:ext cx="8989575" cy="591383"/>
          </a:xfrm>
          <a:prstGeom prst="rect">
            <a:avLst/>
          </a:prstGeom>
          <a:noFill/>
          <a:ln/>
        </p:spPr>
        <p:txBody>
          <a:bodyPr wrap="none" rtlCol="0" anchor="t"/>
          <a:lstStyle/>
          <a:p>
            <a:pPr marL="0" indent="0">
              <a:lnSpc>
                <a:spcPts val="4657"/>
              </a:lnSpc>
              <a:buNone/>
            </a:pPr>
            <a:r>
              <a:rPr lang="en-US" sz="3725" dirty="0">
                <a:solidFill>
                  <a:srgbClr val="EBCCBB"/>
                </a:solidFill>
                <a:latin typeface="Gelasio" pitchFamily="34" charset="0"/>
                <a:ea typeface="Gelasio" pitchFamily="34" charset="-122"/>
                <a:cs typeface="Gelasio" pitchFamily="34" charset="-120"/>
              </a:rPr>
              <a:t>Working Principle of </a:t>
            </a:r>
            <a:r>
              <a:rPr lang="en-US" sz="3725" dirty="0" smtClean="0">
                <a:solidFill>
                  <a:srgbClr val="EBCCBB"/>
                </a:solidFill>
                <a:latin typeface="Gelasio" pitchFamily="34" charset="0"/>
                <a:ea typeface="Gelasio" pitchFamily="34" charset="-122"/>
                <a:cs typeface="Gelasio" pitchFamily="34" charset="-120"/>
              </a:rPr>
              <a:t>PWM in Embedded C</a:t>
            </a:r>
            <a:endParaRPr lang="en-US" sz="3725" dirty="0"/>
          </a:p>
        </p:txBody>
      </p:sp>
      <p:sp>
        <p:nvSpPr>
          <p:cNvPr id="5" name="Shape 3"/>
          <p:cNvSpPr/>
          <p:nvPr/>
        </p:nvSpPr>
        <p:spPr>
          <a:xfrm>
            <a:off x="7296269" y="1490305"/>
            <a:ext cx="37743" cy="6519982"/>
          </a:xfrm>
          <a:prstGeom prst="rect">
            <a:avLst/>
          </a:prstGeom>
          <a:solidFill>
            <a:srgbClr val="393636"/>
          </a:solidFill>
          <a:ln/>
        </p:spPr>
      </p:sp>
      <p:sp>
        <p:nvSpPr>
          <p:cNvPr id="6" name="Shape 4"/>
          <p:cNvSpPr/>
          <p:nvPr/>
        </p:nvSpPr>
        <p:spPr>
          <a:xfrm>
            <a:off x="7527965" y="1832074"/>
            <a:ext cx="662345" cy="37743"/>
          </a:xfrm>
          <a:prstGeom prst="rect">
            <a:avLst/>
          </a:prstGeom>
          <a:solidFill>
            <a:srgbClr val="393636"/>
          </a:solidFill>
          <a:ln/>
        </p:spPr>
      </p:sp>
      <p:sp>
        <p:nvSpPr>
          <p:cNvPr id="7" name="Shape 5"/>
          <p:cNvSpPr/>
          <p:nvPr/>
        </p:nvSpPr>
        <p:spPr>
          <a:xfrm>
            <a:off x="7102197" y="1638181"/>
            <a:ext cx="425768" cy="425768"/>
          </a:xfrm>
          <a:prstGeom prst="roundRect">
            <a:avLst>
              <a:gd name="adj" fmla="val 26670"/>
            </a:avLst>
          </a:prstGeom>
          <a:solidFill>
            <a:srgbClr val="393636"/>
          </a:solidFill>
          <a:ln/>
        </p:spPr>
      </p:sp>
      <p:sp>
        <p:nvSpPr>
          <p:cNvPr id="8" name="Text 6"/>
          <p:cNvSpPr/>
          <p:nvPr/>
        </p:nvSpPr>
        <p:spPr>
          <a:xfrm>
            <a:off x="7254121" y="1673662"/>
            <a:ext cx="121920" cy="354806"/>
          </a:xfrm>
          <a:prstGeom prst="rect">
            <a:avLst/>
          </a:prstGeom>
          <a:noFill/>
          <a:ln/>
        </p:spPr>
        <p:txBody>
          <a:bodyPr wrap="none" rtlCol="0" anchor="t"/>
          <a:lstStyle/>
          <a:p>
            <a:pPr marL="0" indent="0" algn="ctr">
              <a:lnSpc>
                <a:spcPts val="2794"/>
              </a:lnSpc>
              <a:buNone/>
            </a:pPr>
            <a:r>
              <a:rPr lang="en-US" sz="2235" dirty="0">
                <a:solidFill>
                  <a:srgbClr val="EBCCBB"/>
                </a:solidFill>
                <a:latin typeface="Gelasio" pitchFamily="34" charset="0"/>
                <a:ea typeface="Gelasio" pitchFamily="34" charset="-122"/>
                <a:cs typeface="Gelasio" pitchFamily="34" charset="-120"/>
              </a:rPr>
              <a:t>1</a:t>
            </a:r>
            <a:endParaRPr lang="en-US" sz="2235" dirty="0"/>
          </a:p>
        </p:txBody>
      </p:sp>
      <p:sp>
        <p:nvSpPr>
          <p:cNvPr id="9" name="Text 7"/>
          <p:cNvSpPr/>
          <p:nvPr/>
        </p:nvSpPr>
        <p:spPr>
          <a:xfrm>
            <a:off x="8355924" y="1679496"/>
            <a:ext cx="2733833" cy="295631"/>
          </a:xfrm>
          <a:prstGeom prst="rect">
            <a:avLst/>
          </a:prstGeom>
          <a:noFill/>
          <a:ln/>
        </p:spPr>
        <p:txBody>
          <a:bodyPr wrap="none" rtlCol="0" anchor="t"/>
          <a:lstStyle/>
          <a:p>
            <a:pPr>
              <a:lnSpc>
                <a:spcPts val="2328"/>
              </a:lnSpc>
            </a:pPr>
            <a:r>
              <a:rPr lang="en-US" sz="1863" dirty="0">
                <a:solidFill>
                  <a:srgbClr val="EBCCBB"/>
                </a:solidFill>
                <a:latin typeface="Gelasio" pitchFamily="34" charset="0"/>
                <a:ea typeface="Gelasio" pitchFamily="34" charset="-122"/>
                <a:cs typeface="Gelasio" pitchFamily="34" charset="-120"/>
              </a:rPr>
              <a:t>Configure</a:t>
            </a:r>
            <a:r>
              <a:rPr lang="en-US" sz="2000" b="1" dirty="0"/>
              <a:t> </a:t>
            </a:r>
            <a:r>
              <a:rPr lang="en-US" sz="1863" dirty="0">
                <a:solidFill>
                  <a:srgbClr val="EBCCBB"/>
                </a:solidFill>
                <a:latin typeface="Gelasio" pitchFamily="34" charset="0"/>
                <a:ea typeface="Gelasio" pitchFamily="34" charset="-122"/>
                <a:cs typeface="Gelasio" pitchFamily="34" charset="-120"/>
              </a:rPr>
              <a:t>Timer/Counter</a:t>
            </a:r>
          </a:p>
        </p:txBody>
      </p:sp>
      <p:sp>
        <p:nvSpPr>
          <p:cNvPr id="10" name="Text 8"/>
          <p:cNvSpPr/>
          <p:nvPr/>
        </p:nvSpPr>
        <p:spPr>
          <a:xfrm>
            <a:off x="8355925" y="2164318"/>
            <a:ext cx="3454003" cy="1514475"/>
          </a:xfrm>
          <a:prstGeom prst="rect">
            <a:avLst/>
          </a:prstGeom>
          <a:noFill/>
          <a:ln/>
        </p:spPr>
        <p:txBody>
          <a:bodyPr wrap="square" rtlCol="0" anchor="t"/>
          <a:lstStyle/>
          <a:p>
            <a:pPr>
              <a:lnSpc>
                <a:spcPts val="2384"/>
              </a:lnSpc>
            </a:pPr>
            <a:r>
              <a:rPr lang="en-US" sz="1490" dirty="0">
                <a:solidFill>
                  <a:srgbClr val="C9C2C0"/>
                </a:solidFill>
                <a:latin typeface="Gelasio" pitchFamily="34" charset="0"/>
                <a:ea typeface="Gelasio" pitchFamily="34" charset="-122"/>
                <a:cs typeface="Gelasio" pitchFamily="34" charset="-120"/>
              </a:rPr>
              <a:t>Configure a timer/counter peripheral in the microcontroller. Then set the timer's prescaler, mode (often PWM mode), and the desired frequency</a:t>
            </a:r>
          </a:p>
        </p:txBody>
      </p:sp>
      <p:sp>
        <p:nvSpPr>
          <p:cNvPr id="11" name="Shape 9"/>
          <p:cNvSpPr/>
          <p:nvPr/>
        </p:nvSpPr>
        <p:spPr>
          <a:xfrm>
            <a:off x="6439853" y="2778264"/>
            <a:ext cx="662345" cy="37743"/>
          </a:xfrm>
          <a:prstGeom prst="rect">
            <a:avLst/>
          </a:prstGeom>
          <a:solidFill>
            <a:srgbClr val="393636"/>
          </a:solidFill>
          <a:ln/>
        </p:spPr>
      </p:sp>
      <p:sp>
        <p:nvSpPr>
          <p:cNvPr id="12" name="Shape 10"/>
          <p:cNvSpPr/>
          <p:nvPr/>
        </p:nvSpPr>
        <p:spPr>
          <a:xfrm>
            <a:off x="7102197" y="2584371"/>
            <a:ext cx="425768" cy="425768"/>
          </a:xfrm>
          <a:prstGeom prst="roundRect">
            <a:avLst>
              <a:gd name="adj" fmla="val 26670"/>
            </a:avLst>
          </a:prstGeom>
          <a:solidFill>
            <a:srgbClr val="393636"/>
          </a:solidFill>
          <a:ln/>
        </p:spPr>
      </p:sp>
      <p:sp>
        <p:nvSpPr>
          <p:cNvPr id="13" name="Text 11"/>
          <p:cNvSpPr/>
          <p:nvPr/>
        </p:nvSpPr>
        <p:spPr>
          <a:xfrm>
            <a:off x="7235071" y="2619851"/>
            <a:ext cx="160020" cy="354806"/>
          </a:xfrm>
          <a:prstGeom prst="rect">
            <a:avLst/>
          </a:prstGeom>
          <a:noFill/>
          <a:ln/>
        </p:spPr>
        <p:txBody>
          <a:bodyPr wrap="none" rtlCol="0" anchor="t"/>
          <a:lstStyle/>
          <a:p>
            <a:pPr marL="0" indent="0" algn="ctr">
              <a:lnSpc>
                <a:spcPts val="2794"/>
              </a:lnSpc>
              <a:buNone/>
            </a:pPr>
            <a:r>
              <a:rPr lang="en-US" sz="2235" dirty="0">
                <a:solidFill>
                  <a:srgbClr val="EBCCBB"/>
                </a:solidFill>
                <a:latin typeface="Gelasio" pitchFamily="34" charset="0"/>
                <a:ea typeface="Gelasio" pitchFamily="34" charset="-122"/>
                <a:cs typeface="Gelasio" pitchFamily="34" charset="-120"/>
              </a:rPr>
              <a:t>2</a:t>
            </a:r>
            <a:endParaRPr lang="en-US" sz="2235" dirty="0"/>
          </a:p>
        </p:txBody>
      </p:sp>
      <p:sp>
        <p:nvSpPr>
          <p:cNvPr id="14" name="Text 12"/>
          <p:cNvSpPr/>
          <p:nvPr/>
        </p:nvSpPr>
        <p:spPr>
          <a:xfrm>
            <a:off x="1998921" y="2625685"/>
            <a:ext cx="4275316" cy="295632"/>
          </a:xfrm>
          <a:prstGeom prst="rect">
            <a:avLst/>
          </a:prstGeom>
          <a:noFill/>
          <a:ln/>
        </p:spPr>
        <p:txBody>
          <a:bodyPr wrap="none" rtlCol="0" anchor="t"/>
          <a:lstStyle/>
          <a:p>
            <a:pPr algn="r">
              <a:lnSpc>
                <a:spcPts val="2328"/>
              </a:lnSpc>
            </a:pPr>
            <a:r>
              <a:rPr lang="en-US" sz="1863" dirty="0">
                <a:solidFill>
                  <a:srgbClr val="EBCCBB"/>
                </a:solidFill>
                <a:latin typeface="Gelasio" pitchFamily="34" charset="0"/>
                <a:ea typeface="Gelasio" pitchFamily="34" charset="-122"/>
                <a:cs typeface="Gelasio" pitchFamily="34" charset="-120"/>
              </a:rPr>
              <a:t>Calculate and Set the PWM Duty Cycle</a:t>
            </a:r>
            <a:endParaRPr lang="en-US" sz="1863" dirty="0"/>
          </a:p>
        </p:txBody>
      </p:sp>
      <p:sp>
        <p:nvSpPr>
          <p:cNvPr id="15" name="Text 13"/>
          <p:cNvSpPr/>
          <p:nvPr/>
        </p:nvSpPr>
        <p:spPr>
          <a:xfrm>
            <a:off x="2094614" y="3110508"/>
            <a:ext cx="4179623" cy="1326178"/>
          </a:xfrm>
          <a:prstGeom prst="rect">
            <a:avLst/>
          </a:prstGeom>
          <a:noFill/>
          <a:ln/>
        </p:spPr>
        <p:txBody>
          <a:bodyPr wrap="square" rtlCol="0" anchor="t"/>
          <a:lstStyle/>
          <a:p>
            <a:pPr algn="r">
              <a:lnSpc>
                <a:spcPts val="2384"/>
              </a:lnSpc>
            </a:pPr>
            <a:r>
              <a:rPr lang="en-US" sz="1490" dirty="0">
                <a:solidFill>
                  <a:srgbClr val="C9C2C0"/>
                </a:solidFill>
                <a:latin typeface="Gelasio" pitchFamily="34" charset="0"/>
                <a:ea typeface="Gelasio" pitchFamily="34" charset="-122"/>
                <a:cs typeface="Gelasio" pitchFamily="34" charset="-120"/>
              </a:rPr>
              <a:t>C</a:t>
            </a:r>
            <a:r>
              <a:rPr lang="en-US" sz="1490" dirty="0" smtClean="0">
                <a:solidFill>
                  <a:srgbClr val="C9C2C0"/>
                </a:solidFill>
                <a:latin typeface="Gelasio" pitchFamily="34" charset="0"/>
                <a:ea typeface="Gelasio" pitchFamily="34" charset="-122"/>
                <a:cs typeface="Gelasio" pitchFamily="34" charset="-120"/>
              </a:rPr>
              <a:t>alculate </a:t>
            </a:r>
            <a:r>
              <a:rPr lang="en-US" sz="1490" dirty="0">
                <a:solidFill>
                  <a:srgbClr val="C9C2C0"/>
                </a:solidFill>
                <a:latin typeface="Gelasio" pitchFamily="34" charset="0"/>
                <a:ea typeface="Gelasio" pitchFamily="34" charset="-122"/>
                <a:cs typeface="Gelasio" pitchFamily="34" charset="-120"/>
              </a:rPr>
              <a:t>the desired duty </a:t>
            </a:r>
            <a:r>
              <a:rPr lang="en-US" sz="1490" dirty="0" smtClean="0">
                <a:solidFill>
                  <a:srgbClr val="C9C2C0"/>
                </a:solidFill>
                <a:latin typeface="Gelasio" pitchFamily="34" charset="0"/>
                <a:ea typeface="Gelasio" pitchFamily="34" charset="-122"/>
                <a:cs typeface="Gelasio" pitchFamily="34" charset="-120"/>
              </a:rPr>
              <a:t>cycle. The </a:t>
            </a:r>
            <a:r>
              <a:rPr lang="en-US" sz="1490" dirty="0">
                <a:solidFill>
                  <a:srgbClr val="C9C2C0"/>
                </a:solidFill>
                <a:latin typeface="Gelasio" pitchFamily="34" charset="0"/>
                <a:ea typeface="Gelasio" pitchFamily="34" charset="-122"/>
                <a:cs typeface="Gelasio" pitchFamily="34" charset="-120"/>
              </a:rPr>
              <a:t>duty cycle value typically ranges from 0 (0</a:t>
            </a:r>
            <a:r>
              <a:rPr lang="en-US" sz="1490" dirty="0" smtClean="0">
                <a:solidFill>
                  <a:srgbClr val="C9C2C0"/>
                </a:solidFill>
                <a:latin typeface="Gelasio" pitchFamily="34" charset="0"/>
                <a:ea typeface="Gelasio" pitchFamily="34" charset="-122"/>
                <a:cs typeface="Gelasio" pitchFamily="34" charset="-120"/>
              </a:rPr>
              <a:t>% DC) to max value (100</a:t>
            </a:r>
            <a:r>
              <a:rPr lang="en-US" sz="1490" dirty="0">
                <a:solidFill>
                  <a:srgbClr val="C9C2C0"/>
                </a:solidFill>
                <a:latin typeface="Gelasio" pitchFamily="34" charset="0"/>
                <a:ea typeface="Gelasio" pitchFamily="34" charset="-122"/>
                <a:cs typeface="Gelasio" pitchFamily="34" charset="-120"/>
              </a:rPr>
              <a:t>% </a:t>
            </a:r>
            <a:r>
              <a:rPr lang="en-US" sz="1490" dirty="0" smtClean="0">
                <a:solidFill>
                  <a:srgbClr val="C9C2C0"/>
                </a:solidFill>
                <a:latin typeface="Gelasio" pitchFamily="34" charset="0"/>
                <a:ea typeface="Gelasio" pitchFamily="34" charset="-122"/>
                <a:cs typeface="Gelasio" pitchFamily="34" charset="-120"/>
              </a:rPr>
              <a:t>DC). </a:t>
            </a:r>
            <a:r>
              <a:rPr lang="en-US" sz="1490" dirty="0">
                <a:solidFill>
                  <a:srgbClr val="C9C2C0"/>
                </a:solidFill>
                <a:latin typeface="Gelasio" pitchFamily="34" charset="0"/>
                <a:ea typeface="Gelasio" pitchFamily="34" charset="-122"/>
                <a:cs typeface="Gelasio" pitchFamily="34" charset="-120"/>
              </a:rPr>
              <a:t>For example, if </a:t>
            </a:r>
            <a:r>
              <a:rPr lang="en-US" sz="1490" dirty="0" smtClean="0">
                <a:solidFill>
                  <a:srgbClr val="C9C2C0"/>
                </a:solidFill>
                <a:latin typeface="Gelasio" pitchFamily="34" charset="0"/>
                <a:ea typeface="Gelasio" pitchFamily="34" charset="-122"/>
                <a:cs typeface="Gelasio" pitchFamily="34" charset="-120"/>
              </a:rPr>
              <a:t> 50</a:t>
            </a:r>
            <a:r>
              <a:rPr lang="en-US" sz="1490" dirty="0">
                <a:solidFill>
                  <a:srgbClr val="C9C2C0"/>
                </a:solidFill>
                <a:latin typeface="Gelasio" pitchFamily="34" charset="0"/>
                <a:ea typeface="Gelasio" pitchFamily="34" charset="-122"/>
                <a:cs typeface="Gelasio" pitchFamily="34" charset="-120"/>
              </a:rPr>
              <a:t>% </a:t>
            </a:r>
            <a:r>
              <a:rPr lang="en-US" sz="1490" dirty="0" smtClean="0">
                <a:solidFill>
                  <a:srgbClr val="C9C2C0"/>
                </a:solidFill>
                <a:latin typeface="Gelasio" pitchFamily="34" charset="0"/>
                <a:ea typeface="Gelasio" pitchFamily="34" charset="-122"/>
                <a:cs typeface="Gelasio" pitchFamily="34" charset="-120"/>
              </a:rPr>
              <a:t>DC needed, setting DC </a:t>
            </a:r>
            <a:r>
              <a:rPr lang="en-US" sz="1490" dirty="0">
                <a:solidFill>
                  <a:srgbClr val="C9C2C0"/>
                </a:solidFill>
                <a:latin typeface="Gelasio" pitchFamily="34" charset="0"/>
                <a:ea typeface="Gelasio" pitchFamily="34" charset="-122"/>
                <a:cs typeface="Gelasio" pitchFamily="34" charset="-120"/>
              </a:rPr>
              <a:t>value to half the </a:t>
            </a:r>
            <a:r>
              <a:rPr lang="en-US" sz="1490" dirty="0" smtClean="0">
                <a:solidFill>
                  <a:srgbClr val="C9C2C0"/>
                </a:solidFill>
                <a:latin typeface="Gelasio" pitchFamily="34" charset="0"/>
                <a:ea typeface="Gelasio" pitchFamily="34" charset="-122"/>
                <a:cs typeface="Gelasio" pitchFamily="34" charset="-120"/>
              </a:rPr>
              <a:t>max </a:t>
            </a:r>
            <a:r>
              <a:rPr lang="en-US" sz="1490" dirty="0">
                <a:solidFill>
                  <a:srgbClr val="C9C2C0"/>
                </a:solidFill>
                <a:latin typeface="Gelasio" pitchFamily="34" charset="0"/>
                <a:ea typeface="Gelasio" pitchFamily="34" charset="-122"/>
                <a:cs typeface="Gelasio" pitchFamily="34" charset="-120"/>
              </a:rPr>
              <a:t>value</a:t>
            </a:r>
            <a:endParaRPr lang="en-US" sz="1490" dirty="0"/>
          </a:p>
        </p:txBody>
      </p:sp>
      <p:sp>
        <p:nvSpPr>
          <p:cNvPr id="16" name="Shape 14"/>
          <p:cNvSpPr/>
          <p:nvPr/>
        </p:nvSpPr>
        <p:spPr>
          <a:xfrm>
            <a:off x="7527965" y="4398943"/>
            <a:ext cx="662345" cy="37743"/>
          </a:xfrm>
          <a:prstGeom prst="rect">
            <a:avLst/>
          </a:prstGeom>
          <a:solidFill>
            <a:srgbClr val="393636"/>
          </a:solidFill>
          <a:ln/>
        </p:spPr>
      </p:sp>
      <p:sp>
        <p:nvSpPr>
          <p:cNvPr id="17" name="Shape 15"/>
          <p:cNvSpPr/>
          <p:nvPr/>
        </p:nvSpPr>
        <p:spPr>
          <a:xfrm>
            <a:off x="7102197" y="4205049"/>
            <a:ext cx="425768" cy="425768"/>
          </a:xfrm>
          <a:prstGeom prst="roundRect">
            <a:avLst>
              <a:gd name="adj" fmla="val 26670"/>
            </a:avLst>
          </a:prstGeom>
          <a:solidFill>
            <a:srgbClr val="393636"/>
          </a:solidFill>
          <a:ln/>
        </p:spPr>
      </p:sp>
      <p:sp>
        <p:nvSpPr>
          <p:cNvPr id="18" name="Text 16"/>
          <p:cNvSpPr/>
          <p:nvPr/>
        </p:nvSpPr>
        <p:spPr>
          <a:xfrm>
            <a:off x="7238881" y="4240530"/>
            <a:ext cx="152400" cy="354806"/>
          </a:xfrm>
          <a:prstGeom prst="rect">
            <a:avLst/>
          </a:prstGeom>
          <a:noFill/>
          <a:ln/>
        </p:spPr>
        <p:txBody>
          <a:bodyPr wrap="none" rtlCol="0" anchor="t"/>
          <a:lstStyle/>
          <a:p>
            <a:pPr marL="0" indent="0" algn="ctr">
              <a:lnSpc>
                <a:spcPts val="2794"/>
              </a:lnSpc>
              <a:buNone/>
            </a:pPr>
            <a:r>
              <a:rPr lang="en-US" sz="2235" dirty="0">
                <a:solidFill>
                  <a:srgbClr val="EBCCBB"/>
                </a:solidFill>
                <a:latin typeface="Gelasio" pitchFamily="34" charset="0"/>
                <a:ea typeface="Gelasio" pitchFamily="34" charset="-122"/>
                <a:cs typeface="Gelasio" pitchFamily="34" charset="-120"/>
              </a:rPr>
              <a:t>3</a:t>
            </a:r>
            <a:endParaRPr lang="en-US" sz="2235" dirty="0"/>
          </a:p>
        </p:txBody>
      </p:sp>
      <p:sp>
        <p:nvSpPr>
          <p:cNvPr id="19" name="Text 17"/>
          <p:cNvSpPr/>
          <p:nvPr/>
        </p:nvSpPr>
        <p:spPr>
          <a:xfrm>
            <a:off x="8355925" y="4246364"/>
            <a:ext cx="3454003" cy="479346"/>
          </a:xfrm>
          <a:prstGeom prst="rect">
            <a:avLst/>
          </a:prstGeom>
          <a:noFill/>
          <a:ln/>
        </p:spPr>
        <p:txBody>
          <a:bodyPr wrap="square" rtlCol="0" anchor="t"/>
          <a:lstStyle/>
          <a:p>
            <a:pPr>
              <a:lnSpc>
                <a:spcPts val="2328"/>
              </a:lnSpc>
            </a:pPr>
            <a:r>
              <a:rPr lang="en-US" sz="1863" dirty="0">
                <a:solidFill>
                  <a:srgbClr val="EBCCBB"/>
                </a:solidFill>
                <a:latin typeface="Gelasio" pitchFamily="34" charset="0"/>
                <a:ea typeface="Gelasio" pitchFamily="34" charset="-122"/>
                <a:cs typeface="Gelasio" pitchFamily="34" charset="-120"/>
              </a:rPr>
              <a:t>Load Duty Cycle Value</a:t>
            </a:r>
            <a:endParaRPr lang="en-US" sz="1863" dirty="0"/>
          </a:p>
        </p:txBody>
      </p:sp>
      <p:sp>
        <p:nvSpPr>
          <p:cNvPr id="20" name="Text 18"/>
          <p:cNvSpPr/>
          <p:nvPr/>
        </p:nvSpPr>
        <p:spPr>
          <a:xfrm>
            <a:off x="8355925" y="5026819"/>
            <a:ext cx="3454003" cy="2213953"/>
          </a:xfrm>
          <a:prstGeom prst="rect">
            <a:avLst/>
          </a:prstGeom>
          <a:noFill/>
          <a:ln/>
        </p:spPr>
        <p:txBody>
          <a:bodyPr wrap="square" rtlCol="0" anchor="t"/>
          <a:lstStyle/>
          <a:p>
            <a:pPr>
              <a:lnSpc>
                <a:spcPts val="2384"/>
              </a:lnSpc>
            </a:pPr>
            <a:r>
              <a:rPr lang="en-US" sz="1490" dirty="0" smtClean="0">
                <a:solidFill>
                  <a:srgbClr val="C9C2C0"/>
                </a:solidFill>
                <a:latin typeface="Gelasio" pitchFamily="34" charset="0"/>
                <a:ea typeface="Gelasio" pitchFamily="34" charset="-122"/>
                <a:cs typeface="Gelasio" pitchFamily="34" charset="-120"/>
              </a:rPr>
              <a:t>Loading </a:t>
            </a:r>
            <a:r>
              <a:rPr lang="en-US" sz="1490" dirty="0">
                <a:solidFill>
                  <a:srgbClr val="C9C2C0"/>
                </a:solidFill>
                <a:latin typeface="Gelasio" pitchFamily="34" charset="0"/>
                <a:ea typeface="Gelasio" pitchFamily="34" charset="-122"/>
                <a:cs typeface="Gelasio" pitchFamily="34" charset="-120"/>
              </a:rPr>
              <a:t>the calculated duty cycle value into the timer/counter's Compare Register or Output Compare Register. This value determines the point at which the PWM signal transitions from high to low (or vice versa) within each PWM period</a:t>
            </a:r>
            <a:r>
              <a:rPr lang="en-US" sz="1490" dirty="0" smtClean="0">
                <a:solidFill>
                  <a:srgbClr val="C9C2C0"/>
                </a:solidFill>
                <a:latin typeface="Gelasio" pitchFamily="34" charset="0"/>
                <a:ea typeface="Gelasio" pitchFamily="34" charset="-122"/>
                <a:cs typeface="Gelasio" pitchFamily="34" charset="-120"/>
              </a:rPr>
              <a:t>.</a:t>
            </a:r>
            <a:endParaRPr lang="en-US" sz="1490" dirty="0"/>
          </a:p>
        </p:txBody>
      </p:sp>
      <p:sp>
        <p:nvSpPr>
          <p:cNvPr id="21" name="Shape 19"/>
          <p:cNvSpPr/>
          <p:nvPr/>
        </p:nvSpPr>
        <p:spPr>
          <a:xfrm>
            <a:off x="6439853" y="5830193"/>
            <a:ext cx="662345" cy="37743"/>
          </a:xfrm>
          <a:prstGeom prst="rect">
            <a:avLst/>
          </a:prstGeom>
          <a:solidFill>
            <a:srgbClr val="393636"/>
          </a:solidFill>
          <a:ln/>
        </p:spPr>
      </p:sp>
      <p:sp>
        <p:nvSpPr>
          <p:cNvPr id="22" name="Shape 20"/>
          <p:cNvSpPr/>
          <p:nvPr/>
        </p:nvSpPr>
        <p:spPr>
          <a:xfrm>
            <a:off x="7102197" y="5636300"/>
            <a:ext cx="425768" cy="425768"/>
          </a:xfrm>
          <a:prstGeom prst="roundRect">
            <a:avLst>
              <a:gd name="adj" fmla="val 26670"/>
            </a:avLst>
          </a:prstGeom>
          <a:solidFill>
            <a:srgbClr val="393636"/>
          </a:solidFill>
          <a:ln/>
        </p:spPr>
      </p:sp>
      <p:sp>
        <p:nvSpPr>
          <p:cNvPr id="23" name="Text 21"/>
          <p:cNvSpPr/>
          <p:nvPr/>
        </p:nvSpPr>
        <p:spPr>
          <a:xfrm>
            <a:off x="7235071" y="5671780"/>
            <a:ext cx="160020" cy="354806"/>
          </a:xfrm>
          <a:prstGeom prst="rect">
            <a:avLst/>
          </a:prstGeom>
          <a:noFill/>
          <a:ln/>
        </p:spPr>
        <p:txBody>
          <a:bodyPr wrap="none" rtlCol="0" anchor="t"/>
          <a:lstStyle/>
          <a:p>
            <a:pPr marL="0" indent="0" algn="ctr">
              <a:lnSpc>
                <a:spcPts val="2794"/>
              </a:lnSpc>
              <a:buNone/>
            </a:pPr>
            <a:r>
              <a:rPr lang="en-US" sz="2235" dirty="0">
                <a:solidFill>
                  <a:srgbClr val="EBCCBB"/>
                </a:solidFill>
                <a:latin typeface="Gelasio" pitchFamily="34" charset="0"/>
                <a:ea typeface="Gelasio" pitchFamily="34" charset="-122"/>
                <a:cs typeface="Gelasio" pitchFamily="34" charset="-120"/>
              </a:rPr>
              <a:t>4</a:t>
            </a:r>
            <a:endParaRPr lang="en-US" sz="2235" dirty="0"/>
          </a:p>
        </p:txBody>
      </p:sp>
      <p:sp>
        <p:nvSpPr>
          <p:cNvPr id="24" name="Text 22"/>
          <p:cNvSpPr/>
          <p:nvPr/>
        </p:nvSpPr>
        <p:spPr>
          <a:xfrm>
            <a:off x="2820353" y="5677614"/>
            <a:ext cx="3453884" cy="591264"/>
          </a:xfrm>
          <a:prstGeom prst="rect">
            <a:avLst/>
          </a:prstGeom>
          <a:noFill/>
          <a:ln/>
        </p:spPr>
        <p:txBody>
          <a:bodyPr wrap="square" rtlCol="0" anchor="t"/>
          <a:lstStyle/>
          <a:p>
            <a:pPr marL="0" indent="0" algn="r">
              <a:lnSpc>
                <a:spcPts val="2328"/>
              </a:lnSpc>
              <a:buNone/>
            </a:pPr>
            <a:r>
              <a:rPr lang="en-US" sz="1863" dirty="0">
                <a:solidFill>
                  <a:srgbClr val="EBCCBB"/>
                </a:solidFill>
                <a:latin typeface="Gelasio" pitchFamily="34" charset="0"/>
                <a:ea typeface="Gelasio" pitchFamily="34" charset="-122"/>
                <a:cs typeface="Gelasio" pitchFamily="34" charset="-120"/>
              </a:rPr>
              <a:t>Advantages of Embedded C for PWM</a:t>
            </a:r>
            <a:endParaRPr lang="en-US" sz="1863" dirty="0"/>
          </a:p>
        </p:txBody>
      </p:sp>
      <p:sp>
        <p:nvSpPr>
          <p:cNvPr id="25" name="Text 23"/>
          <p:cNvSpPr/>
          <p:nvPr/>
        </p:nvSpPr>
        <p:spPr>
          <a:xfrm>
            <a:off x="2820353" y="6458069"/>
            <a:ext cx="3453884" cy="1211580"/>
          </a:xfrm>
          <a:prstGeom prst="rect">
            <a:avLst/>
          </a:prstGeom>
          <a:noFill/>
          <a:ln/>
        </p:spPr>
        <p:txBody>
          <a:bodyPr wrap="square" rtlCol="0" anchor="t"/>
          <a:lstStyle/>
          <a:p>
            <a:pPr algn="r">
              <a:lnSpc>
                <a:spcPts val="2384"/>
              </a:lnSpc>
            </a:pPr>
            <a:r>
              <a:rPr lang="en-US" sz="1490" dirty="0" smtClean="0">
                <a:solidFill>
                  <a:srgbClr val="C9C2C0"/>
                </a:solidFill>
                <a:latin typeface="Gelasio" pitchFamily="34" charset="0"/>
                <a:ea typeface="Gelasio" pitchFamily="34" charset="-122"/>
                <a:cs typeface="Gelasio" pitchFamily="34" charset="-120"/>
              </a:rPr>
              <a:t>Starting </a:t>
            </a:r>
            <a:r>
              <a:rPr lang="en-US" sz="1490" dirty="0">
                <a:solidFill>
                  <a:srgbClr val="C9C2C0"/>
                </a:solidFill>
                <a:latin typeface="Gelasio" pitchFamily="34" charset="0"/>
                <a:ea typeface="Gelasio" pitchFamily="34" charset="-122"/>
                <a:cs typeface="Gelasio" pitchFamily="34" charset="-120"/>
              </a:rPr>
              <a:t>or enable the </a:t>
            </a:r>
            <a:r>
              <a:rPr lang="en-US" sz="1490" dirty="0" smtClean="0">
                <a:solidFill>
                  <a:srgbClr val="C9C2C0"/>
                </a:solidFill>
                <a:latin typeface="Gelasio" pitchFamily="34" charset="0"/>
                <a:ea typeface="Gelasio" pitchFamily="34" charset="-122"/>
                <a:cs typeface="Gelasio" pitchFamily="34" charset="-120"/>
              </a:rPr>
              <a:t>timer. It will </a:t>
            </a:r>
            <a:r>
              <a:rPr lang="en-US" sz="1490" dirty="0">
                <a:solidFill>
                  <a:srgbClr val="C9C2C0"/>
                </a:solidFill>
                <a:latin typeface="Gelasio" pitchFamily="34" charset="0"/>
                <a:ea typeface="Gelasio" pitchFamily="34" charset="-122"/>
                <a:cs typeface="Gelasio" pitchFamily="34" charset="-120"/>
              </a:rPr>
              <a:t>count up from zero and compare its count value with the duty cycle value set in the Compare Register</a:t>
            </a:r>
            <a:endParaRPr lang="en-US" sz="149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530709"/>
          </a:xfrm>
          <a:prstGeom prst="rect">
            <a:avLst/>
          </a:prstGeom>
          <a:solidFill>
            <a:srgbClr val="464342"/>
          </a:solidFill>
          <a:ln/>
        </p:spPr>
      </p:sp>
      <p:sp>
        <p:nvSpPr>
          <p:cNvPr id="4" name="Text 2"/>
          <p:cNvSpPr/>
          <p:nvPr/>
        </p:nvSpPr>
        <p:spPr>
          <a:xfrm>
            <a:off x="2820352" y="520422"/>
            <a:ext cx="8989575" cy="591383"/>
          </a:xfrm>
          <a:prstGeom prst="rect">
            <a:avLst/>
          </a:prstGeom>
          <a:noFill/>
          <a:ln/>
        </p:spPr>
        <p:txBody>
          <a:bodyPr wrap="none" rtlCol="0" anchor="t"/>
          <a:lstStyle/>
          <a:p>
            <a:pPr marL="0" indent="0">
              <a:lnSpc>
                <a:spcPts val="4657"/>
              </a:lnSpc>
              <a:buNone/>
            </a:pPr>
            <a:r>
              <a:rPr lang="en-US" sz="3725" dirty="0">
                <a:solidFill>
                  <a:srgbClr val="EBCCBB"/>
                </a:solidFill>
                <a:latin typeface="Gelasio" pitchFamily="34" charset="0"/>
                <a:ea typeface="Gelasio" pitchFamily="34" charset="-122"/>
                <a:cs typeface="Gelasio" pitchFamily="34" charset="-120"/>
              </a:rPr>
              <a:t>Working Principle of </a:t>
            </a:r>
            <a:r>
              <a:rPr lang="en-US" sz="3725" dirty="0" smtClean="0">
                <a:solidFill>
                  <a:srgbClr val="EBCCBB"/>
                </a:solidFill>
                <a:latin typeface="Gelasio" pitchFamily="34" charset="0"/>
                <a:ea typeface="Gelasio" pitchFamily="34" charset="-122"/>
                <a:cs typeface="Gelasio" pitchFamily="34" charset="-120"/>
              </a:rPr>
              <a:t>PWM in Embedded C</a:t>
            </a:r>
            <a:endParaRPr lang="en-US" sz="3725" dirty="0"/>
          </a:p>
        </p:txBody>
      </p:sp>
      <p:sp>
        <p:nvSpPr>
          <p:cNvPr id="5" name="Shape 3"/>
          <p:cNvSpPr/>
          <p:nvPr/>
        </p:nvSpPr>
        <p:spPr>
          <a:xfrm>
            <a:off x="7296269" y="1490305"/>
            <a:ext cx="37743" cy="6519982"/>
          </a:xfrm>
          <a:prstGeom prst="rect">
            <a:avLst/>
          </a:prstGeom>
          <a:solidFill>
            <a:srgbClr val="393636"/>
          </a:solidFill>
          <a:ln/>
        </p:spPr>
      </p:sp>
      <p:sp>
        <p:nvSpPr>
          <p:cNvPr id="6" name="Shape 4"/>
          <p:cNvSpPr/>
          <p:nvPr/>
        </p:nvSpPr>
        <p:spPr>
          <a:xfrm>
            <a:off x="7527965" y="1832074"/>
            <a:ext cx="662345" cy="37743"/>
          </a:xfrm>
          <a:prstGeom prst="rect">
            <a:avLst/>
          </a:prstGeom>
          <a:solidFill>
            <a:srgbClr val="393636"/>
          </a:solidFill>
          <a:ln/>
        </p:spPr>
      </p:sp>
      <p:sp>
        <p:nvSpPr>
          <p:cNvPr id="7" name="Shape 5"/>
          <p:cNvSpPr/>
          <p:nvPr/>
        </p:nvSpPr>
        <p:spPr>
          <a:xfrm>
            <a:off x="7102197" y="1638181"/>
            <a:ext cx="425768" cy="425768"/>
          </a:xfrm>
          <a:prstGeom prst="roundRect">
            <a:avLst>
              <a:gd name="adj" fmla="val 26670"/>
            </a:avLst>
          </a:prstGeom>
          <a:solidFill>
            <a:srgbClr val="393636"/>
          </a:solidFill>
          <a:ln/>
        </p:spPr>
      </p:sp>
      <p:sp>
        <p:nvSpPr>
          <p:cNvPr id="8" name="Text 6"/>
          <p:cNvSpPr/>
          <p:nvPr/>
        </p:nvSpPr>
        <p:spPr>
          <a:xfrm>
            <a:off x="7254121" y="1673662"/>
            <a:ext cx="121920" cy="354806"/>
          </a:xfrm>
          <a:prstGeom prst="rect">
            <a:avLst/>
          </a:prstGeom>
          <a:noFill/>
          <a:ln/>
        </p:spPr>
        <p:txBody>
          <a:bodyPr wrap="none" rtlCol="0" anchor="t"/>
          <a:lstStyle/>
          <a:p>
            <a:pPr marL="0" indent="0" algn="ctr">
              <a:lnSpc>
                <a:spcPts val="2794"/>
              </a:lnSpc>
              <a:buNone/>
            </a:pPr>
            <a:r>
              <a:rPr lang="en-US" sz="2235" dirty="0">
                <a:solidFill>
                  <a:srgbClr val="EBCCBB"/>
                </a:solidFill>
                <a:latin typeface="Gelasio" pitchFamily="34" charset="0"/>
                <a:ea typeface="Gelasio" pitchFamily="34" charset="-122"/>
              </a:rPr>
              <a:t>5</a:t>
            </a:r>
            <a:endParaRPr lang="en-US" sz="2235" dirty="0"/>
          </a:p>
        </p:txBody>
      </p:sp>
      <p:sp>
        <p:nvSpPr>
          <p:cNvPr id="9" name="Text 7"/>
          <p:cNvSpPr/>
          <p:nvPr/>
        </p:nvSpPr>
        <p:spPr>
          <a:xfrm>
            <a:off x="8355924" y="1679496"/>
            <a:ext cx="2733833" cy="295631"/>
          </a:xfrm>
          <a:prstGeom prst="rect">
            <a:avLst/>
          </a:prstGeom>
          <a:noFill/>
          <a:ln/>
        </p:spPr>
        <p:txBody>
          <a:bodyPr wrap="none" rtlCol="0" anchor="t"/>
          <a:lstStyle/>
          <a:p>
            <a:pPr>
              <a:lnSpc>
                <a:spcPts val="2328"/>
              </a:lnSpc>
            </a:pPr>
            <a:r>
              <a:rPr lang="en-US" sz="1863" dirty="0">
                <a:solidFill>
                  <a:srgbClr val="EBCCBB"/>
                </a:solidFill>
                <a:latin typeface="Gelasio" pitchFamily="34" charset="0"/>
                <a:ea typeface="Gelasio" pitchFamily="34" charset="-122"/>
                <a:cs typeface="Gelasio" pitchFamily="34" charset="-120"/>
              </a:rPr>
              <a:t>Generate PWM </a:t>
            </a:r>
            <a:r>
              <a:rPr lang="en-US" sz="1863" dirty="0" smtClean="0">
                <a:solidFill>
                  <a:srgbClr val="EBCCBB"/>
                </a:solidFill>
                <a:latin typeface="Gelasio" pitchFamily="34" charset="0"/>
                <a:ea typeface="Gelasio" pitchFamily="34" charset="-122"/>
                <a:cs typeface="Gelasio" pitchFamily="34" charset="-120"/>
              </a:rPr>
              <a:t>Signal</a:t>
            </a:r>
            <a:endParaRPr lang="en-US" sz="1863" dirty="0">
              <a:solidFill>
                <a:srgbClr val="EBCCBB"/>
              </a:solidFill>
              <a:latin typeface="Gelasio" pitchFamily="34" charset="0"/>
              <a:ea typeface="Gelasio" pitchFamily="34" charset="-122"/>
              <a:cs typeface="Gelasio" pitchFamily="34" charset="-120"/>
            </a:endParaRPr>
          </a:p>
        </p:txBody>
      </p:sp>
      <p:sp>
        <p:nvSpPr>
          <p:cNvPr id="10" name="Text 8"/>
          <p:cNvSpPr/>
          <p:nvPr/>
        </p:nvSpPr>
        <p:spPr>
          <a:xfrm>
            <a:off x="8355925" y="2164318"/>
            <a:ext cx="4477573" cy="1873673"/>
          </a:xfrm>
          <a:prstGeom prst="rect">
            <a:avLst/>
          </a:prstGeom>
          <a:noFill/>
          <a:ln/>
        </p:spPr>
        <p:txBody>
          <a:bodyPr wrap="square" rtlCol="0" anchor="t"/>
          <a:lstStyle/>
          <a:p>
            <a:pPr>
              <a:lnSpc>
                <a:spcPts val="2384"/>
              </a:lnSpc>
            </a:pPr>
            <a:r>
              <a:rPr lang="en-US" sz="1490" dirty="0">
                <a:solidFill>
                  <a:srgbClr val="C9C2C0"/>
                </a:solidFill>
                <a:latin typeface="Gelasio" pitchFamily="34" charset="0"/>
                <a:ea typeface="Gelasio" pitchFamily="34" charset="-122"/>
                <a:cs typeface="Gelasio" pitchFamily="34" charset="-120"/>
              </a:rPr>
              <a:t>As the </a:t>
            </a:r>
            <a:r>
              <a:rPr lang="en-US" sz="1490" dirty="0" smtClean="0">
                <a:solidFill>
                  <a:srgbClr val="C9C2C0"/>
                </a:solidFill>
                <a:latin typeface="Gelasio" pitchFamily="34" charset="0"/>
                <a:ea typeface="Gelasio" pitchFamily="34" charset="-122"/>
                <a:cs typeface="Gelasio" pitchFamily="34" charset="-120"/>
              </a:rPr>
              <a:t>timer counts </a:t>
            </a:r>
            <a:r>
              <a:rPr lang="en-US" sz="1490" dirty="0">
                <a:solidFill>
                  <a:srgbClr val="C9C2C0"/>
                </a:solidFill>
                <a:latin typeface="Gelasio" pitchFamily="34" charset="0"/>
                <a:ea typeface="Gelasio" pitchFamily="34" charset="-122"/>
                <a:cs typeface="Gelasio" pitchFamily="34" charset="-120"/>
              </a:rPr>
              <a:t>up, it generates the PWM signal. When the timer's count matches the value in the Compare Register, the PWM signal changes state (high to low or low to high), depending on the timer's configuration</a:t>
            </a:r>
          </a:p>
        </p:txBody>
      </p:sp>
      <p:sp>
        <p:nvSpPr>
          <p:cNvPr id="11" name="Shape 9"/>
          <p:cNvSpPr/>
          <p:nvPr/>
        </p:nvSpPr>
        <p:spPr>
          <a:xfrm>
            <a:off x="6439853" y="2778264"/>
            <a:ext cx="662345" cy="37743"/>
          </a:xfrm>
          <a:prstGeom prst="rect">
            <a:avLst/>
          </a:prstGeom>
          <a:solidFill>
            <a:srgbClr val="393636"/>
          </a:solidFill>
          <a:ln/>
        </p:spPr>
      </p:sp>
      <p:sp>
        <p:nvSpPr>
          <p:cNvPr id="12" name="Shape 10"/>
          <p:cNvSpPr/>
          <p:nvPr/>
        </p:nvSpPr>
        <p:spPr>
          <a:xfrm>
            <a:off x="7102197" y="2584371"/>
            <a:ext cx="425768" cy="425768"/>
          </a:xfrm>
          <a:prstGeom prst="roundRect">
            <a:avLst>
              <a:gd name="adj" fmla="val 26670"/>
            </a:avLst>
          </a:prstGeom>
          <a:solidFill>
            <a:srgbClr val="393636"/>
          </a:solidFill>
          <a:ln/>
        </p:spPr>
      </p:sp>
      <p:sp>
        <p:nvSpPr>
          <p:cNvPr id="13" name="Text 11"/>
          <p:cNvSpPr/>
          <p:nvPr/>
        </p:nvSpPr>
        <p:spPr>
          <a:xfrm>
            <a:off x="7235071" y="2619851"/>
            <a:ext cx="160020" cy="354806"/>
          </a:xfrm>
          <a:prstGeom prst="rect">
            <a:avLst/>
          </a:prstGeom>
          <a:noFill/>
          <a:ln/>
        </p:spPr>
        <p:txBody>
          <a:bodyPr wrap="none" rtlCol="0" anchor="t"/>
          <a:lstStyle/>
          <a:p>
            <a:pPr marL="0" indent="0" algn="ctr">
              <a:lnSpc>
                <a:spcPts val="2794"/>
              </a:lnSpc>
              <a:buNone/>
            </a:pPr>
            <a:r>
              <a:rPr lang="en-US" sz="2235" dirty="0" smtClean="0">
                <a:solidFill>
                  <a:srgbClr val="EBCCBB"/>
                </a:solidFill>
                <a:latin typeface="Gelasio" pitchFamily="34" charset="0"/>
                <a:ea typeface="Gelasio" pitchFamily="34" charset="-122"/>
              </a:rPr>
              <a:t>6</a:t>
            </a:r>
          </a:p>
        </p:txBody>
      </p:sp>
      <p:sp>
        <p:nvSpPr>
          <p:cNvPr id="14" name="Text 12"/>
          <p:cNvSpPr/>
          <p:nvPr/>
        </p:nvSpPr>
        <p:spPr>
          <a:xfrm>
            <a:off x="1998921" y="2625685"/>
            <a:ext cx="4275316" cy="295632"/>
          </a:xfrm>
          <a:prstGeom prst="rect">
            <a:avLst/>
          </a:prstGeom>
          <a:noFill/>
          <a:ln/>
        </p:spPr>
        <p:txBody>
          <a:bodyPr wrap="none" rtlCol="0" anchor="t"/>
          <a:lstStyle/>
          <a:p>
            <a:pPr algn="r">
              <a:lnSpc>
                <a:spcPts val="2328"/>
              </a:lnSpc>
            </a:pPr>
            <a:r>
              <a:rPr lang="en-US" sz="1863" dirty="0" smtClean="0">
                <a:solidFill>
                  <a:srgbClr val="EBCCBB"/>
                </a:solidFill>
                <a:latin typeface="Gelasio" pitchFamily="34" charset="0"/>
                <a:ea typeface="Gelasio" pitchFamily="34" charset="-122"/>
                <a:cs typeface="Gelasio" pitchFamily="34" charset="-120"/>
              </a:rPr>
              <a:t>Repeating</a:t>
            </a:r>
            <a:endParaRPr lang="en-US" sz="1863" dirty="0"/>
          </a:p>
        </p:txBody>
      </p:sp>
      <p:sp>
        <p:nvSpPr>
          <p:cNvPr id="15" name="Text 13"/>
          <p:cNvSpPr/>
          <p:nvPr/>
        </p:nvSpPr>
        <p:spPr>
          <a:xfrm>
            <a:off x="2094614" y="3110508"/>
            <a:ext cx="4179623" cy="1326178"/>
          </a:xfrm>
          <a:prstGeom prst="rect">
            <a:avLst/>
          </a:prstGeom>
          <a:noFill/>
          <a:ln/>
        </p:spPr>
        <p:txBody>
          <a:bodyPr wrap="square" rtlCol="0" anchor="t"/>
          <a:lstStyle/>
          <a:p>
            <a:pPr algn="r">
              <a:lnSpc>
                <a:spcPts val="2384"/>
              </a:lnSpc>
            </a:pPr>
            <a:r>
              <a:rPr lang="en-US" sz="1490" dirty="0">
                <a:solidFill>
                  <a:srgbClr val="C9C2C0"/>
                </a:solidFill>
                <a:latin typeface="Gelasio" pitchFamily="34" charset="0"/>
                <a:ea typeface="Gelasio" pitchFamily="34" charset="-122"/>
                <a:cs typeface="Gelasio" pitchFamily="34" charset="-120"/>
              </a:rPr>
              <a:t>The timer continues to count, and the PWM signal repeats with the specified frequency and duty cycle. This generates the PWM waveform </a:t>
            </a:r>
            <a:r>
              <a:rPr lang="en-US" sz="1490" dirty="0" smtClean="0">
                <a:solidFill>
                  <a:srgbClr val="C9C2C0"/>
                </a:solidFill>
                <a:latin typeface="Gelasio" pitchFamily="34" charset="0"/>
                <a:ea typeface="Gelasio" pitchFamily="34" charset="-122"/>
                <a:cs typeface="Gelasio" pitchFamily="34" charset="-120"/>
              </a:rPr>
              <a:t>which we need to draw.</a:t>
            </a:r>
            <a:endParaRPr lang="en-US" sz="1490" dirty="0"/>
          </a:p>
        </p:txBody>
      </p:sp>
      <p:sp>
        <p:nvSpPr>
          <p:cNvPr id="18" name="Text 16"/>
          <p:cNvSpPr/>
          <p:nvPr/>
        </p:nvSpPr>
        <p:spPr>
          <a:xfrm>
            <a:off x="7238881" y="4240530"/>
            <a:ext cx="152400" cy="354806"/>
          </a:xfrm>
          <a:prstGeom prst="rect">
            <a:avLst/>
          </a:prstGeom>
          <a:noFill/>
          <a:ln/>
        </p:spPr>
        <p:txBody>
          <a:bodyPr wrap="none" rtlCol="0" anchor="t"/>
          <a:lstStyle/>
          <a:p>
            <a:pPr marL="0" indent="0" algn="ctr">
              <a:lnSpc>
                <a:spcPts val="2794"/>
              </a:lnSpc>
              <a:buNone/>
            </a:pPr>
            <a:endParaRPr lang="en-US" sz="2235" dirty="0"/>
          </a:p>
        </p:txBody>
      </p:sp>
      <p:sp>
        <p:nvSpPr>
          <p:cNvPr id="23" name="Text 21"/>
          <p:cNvSpPr/>
          <p:nvPr/>
        </p:nvSpPr>
        <p:spPr>
          <a:xfrm>
            <a:off x="7235071" y="5671780"/>
            <a:ext cx="160020" cy="354806"/>
          </a:xfrm>
          <a:prstGeom prst="rect">
            <a:avLst/>
          </a:prstGeom>
          <a:noFill/>
          <a:ln/>
        </p:spPr>
        <p:txBody>
          <a:bodyPr wrap="none" rtlCol="0" anchor="t"/>
          <a:lstStyle/>
          <a:p>
            <a:pPr marL="0" indent="0" algn="ctr">
              <a:lnSpc>
                <a:spcPts val="2794"/>
              </a:lnSpc>
              <a:buNone/>
            </a:pPr>
            <a:endParaRPr lang="en-US" sz="2235" dirty="0"/>
          </a:p>
        </p:txBody>
      </p:sp>
    </p:spTree>
    <p:extLst>
      <p:ext uri="{BB962C8B-B14F-4D97-AF65-F5344CB8AC3E}">
        <p14:creationId xmlns:p14="http://schemas.microsoft.com/office/powerpoint/2010/main" val="1990233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1003102"/>
            <a:ext cx="8541402" cy="694373"/>
          </a:xfrm>
          <a:prstGeom prst="rect">
            <a:avLst/>
          </a:prstGeom>
          <a:noFill/>
          <a:ln/>
        </p:spPr>
        <p:txBody>
          <a:bodyPr wrap="none" rtlCol="0" anchor="t"/>
          <a:lstStyle/>
          <a:p>
            <a:pPr marL="0" indent="0">
              <a:lnSpc>
                <a:spcPts val="5468"/>
              </a:lnSpc>
              <a:buNone/>
            </a:pPr>
            <a:r>
              <a:rPr lang="en-US" sz="4374" dirty="0" smtClean="0">
                <a:solidFill>
                  <a:srgbClr val="EBCCBB"/>
                </a:solidFill>
                <a:latin typeface="Gelasio" pitchFamily="34" charset="0"/>
                <a:ea typeface="Gelasio" pitchFamily="34" charset="-122"/>
                <a:cs typeface="Gelasio" pitchFamily="34" charset="-120"/>
              </a:rPr>
              <a:t>Drawing the generated wave</a:t>
            </a:r>
            <a:endParaRPr lang="en-US" sz="4374" dirty="0"/>
          </a:p>
        </p:txBody>
      </p:sp>
      <p:sp>
        <p:nvSpPr>
          <p:cNvPr id="5" name="Shape 3"/>
          <p:cNvSpPr/>
          <p:nvPr/>
        </p:nvSpPr>
        <p:spPr>
          <a:xfrm>
            <a:off x="2037993" y="2141814"/>
            <a:ext cx="5628081" cy="5460465"/>
          </a:xfrm>
          <a:prstGeom prst="roundRect">
            <a:avLst>
              <a:gd name="adj" fmla="val 5474"/>
            </a:avLst>
          </a:prstGeom>
          <a:solidFill>
            <a:srgbClr val="393636"/>
          </a:solidFill>
          <a:ln/>
        </p:spPr>
      </p:sp>
      <p:sp>
        <p:nvSpPr>
          <p:cNvPr id="6" name="Text 4"/>
          <p:cNvSpPr/>
          <p:nvPr/>
        </p:nvSpPr>
        <p:spPr>
          <a:xfrm>
            <a:off x="2260162" y="2363985"/>
            <a:ext cx="4799857" cy="791528"/>
          </a:xfrm>
          <a:prstGeom prst="rect">
            <a:avLst/>
          </a:prstGeom>
          <a:noFill/>
          <a:ln/>
        </p:spPr>
        <p:txBody>
          <a:bodyPr wrap="none" rtlCol="0" anchor="t"/>
          <a:lstStyle/>
          <a:p>
            <a:pPr marL="0" indent="0">
              <a:lnSpc>
                <a:spcPts val="2734"/>
              </a:lnSpc>
              <a:buNone/>
            </a:pPr>
            <a:r>
              <a:rPr lang="en-US" sz="2187" dirty="0" smtClean="0">
                <a:solidFill>
                  <a:srgbClr val="EBCCBB"/>
                </a:solidFill>
                <a:latin typeface="Gelasio" pitchFamily="34" charset="0"/>
                <a:ea typeface="Gelasio" pitchFamily="34" charset="-122"/>
              </a:rPr>
              <a:t>We will draw the generated wave </a:t>
            </a:r>
          </a:p>
          <a:p>
            <a:pPr marL="0" indent="0">
              <a:lnSpc>
                <a:spcPts val="2734"/>
              </a:lnSpc>
              <a:buNone/>
            </a:pPr>
            <a:r>
              <a:rPr lang="en-US" sz="2187" dirty="0" smtClean="0">
                <a:solidFill>
                  <a:srgbClr val="EBCCBB"/>
                </a:solidFill>
                <a:latin typeface="Gelasio" pitchFamily="34" charset="0"/>
                <a:ea typeface="Gelasio" pitchFamily="34" charset="-122"/>
              </a:rPr>
              <a:t>on LCD by:</a:t>
            </a:r>
            <a:endParaRPr lang="en-US" sz="2187" dirty="0"/>
          </a:p>
        </p:txBody>
      </p:sp>
      <p:sp>
        <p:nvSpPr>
          <p:cNvPr id="7" name="Text 5"/>
          <p:cNvSpPr/>
          <p:nvPr/>
        </p:nvSpPr>
        <p:spPr>
          <a:xfrm>
            <a:off x="2260163" y="3155513"/>
            <a:ext cx="4938079" cy="4287278"/>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smtClean="0">
                <a:solidFill>
                  <a:srgbClr val="C9C2C0"/>
                </a:solidFill>
                <a:latin typeface="Gelasio" pitchFamily="34" charset="0"/>
                <a:ea typeface="Gelasio" pitchFamily="34" charset="-122"/>
              </a:rPr>
              <a:t>Getting the </a:t>
            </a:r>
            <a:r>
              <a:rPr lang="en-US" sz="1750" dirty="0">
                <a:solidFill>
                  <a:srgbClr val="C9C2C0"/>
                </a:solidFill>
                <a:latin typeface="Gelasio" pitchFamily="34" charset="0"/>
                <a:ea typeface="Gelasio" pitchFamily="34" charset="-122"/>
              </a:rPr>
              <a:t>PWM </a:t>
            </a:r>
            <a:r>
              <a:rPr lang="en-US" sz="1750" dirty="0" smtClean="0">
                <a:solidFill>
                  <a:srgbClr val="C9C2C0"/>
                </a:solidFill>
                <a:latin typeface="Gelasio" pitchFamily="34" charset="0"/>
                <a:ea typeface="Gelasio" pitchFamily="34" charset="-122"/>
              </a:rPr>
              <a:t>wave from its output pin.</a:t>
            </a:r>
          </a:p>
          <a:p>
            <a:pPr marL="285750" indent="-285750">
              <a:lnSpc>
                <a:spcPts val="2799"/>
              </a:lnSpc>
              <a:buFont typeface="Arial" panose="020B0604020202020204" pitchFamily="34" charset="0"/>
              <a:buChar char="•"/>
            </a:pPr>
            <a:r>
              <a:rPr lang="en-US" sz="1750" dirty="0" smtClean="0">
                <a:solidFill>
                  <a:srgbClr val="C9C2C0"/>
                </a:solidFill>
                <a:latin typeface="Gelasio" pitchFamily="34" charset="0"/>
                <a:ea typeface="Gelasio" pitchFamily="34" charset="-122"/>
              </a:rPr>
              <a:t>The wave or signals output is a series of 0 (OFF or LOW) and 1 (ON or HIGH).</a:t>
            </a:r>
          </a:p>
          <a:p>
            <a:pPr marL="285750" indent="-285750">
              <a:lnSpc>
                <a:spcPts val="2799"/>
              </a:lnSpc>
              <a:buFont typeface="Arial" panose="020B0604020202020204" pitchFamily="34" charset="0"/>
              <a:buChar char="•"/>
            </a:pPr>
            <a:r>
              <a:rPr lang="en-US" sz="1750" dirty="0" smtClean="0">
                <a:solidFill>
                  <a:srgbClr val="C9C2C0"/>
                </a:solidFill>
                <a:latin typeface="Gelasio" pitchFamily="34" charset="0"/>
                <a:ea typeface="Gelasio" pitchFamily="34" charset="-122"/>
              </a:rPr>
              <a:t>We will then store that series depending on our screen size.</a:t>
            </a:r>
          </a:p>
          <a:p>
            <a:pPr marL="285750" indent="-285750">
              <a:lnSpc>
                <a:spcPts val="2799"/>
              </a:lnSpc>
              <a:buFont typeface="Arial" panose="020B0604020202020204" pitchFamily="34" charset="0"/>
              <a:buChar char="•"/>
            </a:pPr>
            <a:r>
              <a:rPr lang="en-US" sz="1750" dirty="0" smtClean="0">
                <a:solidFill>
                  <a:srgbClr val="C9C2C0"/>
                </a:solidFill>
                <a:latin typeface="Gelasio" pitchFamily="34" charset="0"/>
                <a:ea typeface="Gelasio" pitchFamily="34" charset="-122"/>
              </a:rPr>
              <a:t>Then declaring 5 custom characters as shown.</a:t>
            </a:r>
          </a:p>
          <a:p>
            <a:pPr marL="285750" indent="-285750">
              <a:lnSpc>
                <a:spcPts val="2799"/>
              </a:lnSpc>
              <a:buFont typeface="Arial" panose="020B0604020202020204" pitchFamily="34" charset="0"/>
              <a:buChar char="•"/>
            </a:pPr>
            <a:r>
              <a:rPr lang="en-US" sz="1750" dirty="0" smtClean="0">
                <a:solidFill>
                  <a:srgbClr val="C9C2C0"/>
                </a:solidFill>
                <a:latin typeface="Gelasio" pitchFamily="34" charset="0"/>
                <a:ea typeface="Gelasio" pitchFamily="34" charset="-122"/>
              </a:rPr>
              <a:t>Each sequence of signals will be represented with a suitable </a:t>
            </a:r>
            <a:r>
              <a:rPr lang="en-US" sz="1750" dirty="0">
                <a:solidFill>
                  <a:srgbClr val="C9C2C0"/>
                </a:solidFill>
                <a:latin typeface="Gelasio" pitchFamily="34" charset="0"/>
                <a:ea typeface="Gelasio" pitchFamily="34" charset="-122"/>
              </a:rPr>
              <a:t>sequence</a:t>
            </a:r>
            <a:r>
              <a:rPr lang="en-US" sz="1750" dirty="0" smtClean="0">
                <a:solidFill>
                  <a:srgbClr val="C9C2C0"/>
                </a:solidFill>
                <a:latin typeface="Gelasio" pitchFamily="34" charset="0"/>
                <a:ea typeface="Gelasio" pitchFamily="34" charset="-122"/>
              </a:rPr>
              <a:t> of chars as shown.</a:t>
            </a:r>
          </a:p>
          <a:p>
            <a:pPr marL="285750" indent="-285750">
              <a:lnSpc>
                <a:spcPts val="2799"/>
              </a:lnSpc>
              <a:buFont typeface="Arial" panose="020B0604020202020204" pitchFamily="34" charset="0"/>
              <a:buChar char="•"/>
            </a:pPr>
            <a:r>
              <a:rPr lang="en-US" sz="1750" dirty="0" smtClean="0">
                <a:solidFill>
                  <a:srgbClr val="C9C2C0"/>
                </a:solidFill>
                <a:latin typeface="Gelasio" pitchFamily="34" charset="0"/>
                <a:ea typeface="Gelasio" pitchFamily="34" charset="-122"/>
              </a:rPr>
              <a:t>These continuous sequences of characters will finally form our desired wave.</a:t>
            </a:r>
            <a:endParaRPr lang="en-US" sz="1750" dirty="0"/>
          </a:p>
        </p:txBody>
      </p:sp>
      <p:pic>
        <p:nvPicPr>
          <p:cNvPr id="18" name="Picture 17"/>
          <p:cNvPicPr>
            <a:picLocks noChangeAspect="1"/>
          </p:cNvPicPr>
          <p:nvPr/>
        </p:nvPicPr>
        <p:blipFill rotWithShape="1">
          <a:blip r:embed="rId3"/>
          <a:srcRect r="10037" b="38377"/>
          <a:stretch/>
        </p:blipFill>
        <p:spPr>
          <a:xfrm>
            <a:off x="8771861" y="2146392"/>
            <a:ext cx="4976037" cy="1224369"/>
          </a:xfrm>
          <a:prstGeom prst="rect">
            <a:avLst/>
          </a:prstGeom>
        </p:spPr>
      </p:pic>
      <p:pic>
        <p:nvPicPr>
          <p:cNvPr id="19" name="Picture 18"/>
          <p:cNvPicPr>
            <a:picLocks noChangeAspect="1"/>
          </p:cNvPicPr>
          <p:nvPr/>
        </p:nvPicPr>
        <p:blipFill rotWithShape="1">
          <a:blip r:embed="rId4"/>
          <a:srcRect l="1704" t="6457" b="4003"/>
          <a:stretch/>
        </p:blipFill>
        <p:spPr>
          <a:xfrm>
            <a:off x="8771861" y="3592932"/>
            <a:ext cx="4976037" cy="1934716"/>
          </a:xfrm>
          <a:prstGeom prst="rect">
            <a:avLst/>
          </a:prstGeom>
        </p:spPr>
      </p:pic>
      <p:pic>
        <p:nvPicPr>
          <p:cNvPr id="20" name="Picture 19"/>
          <p:cNvPicPr>
            <a:picLocks noChangeAspect="1"/>
          </p:cNvPicPr>
          <p:nvPr/>
        </p:nvPicPr>
        <p:blipFill>
          <a:blip r:embed="rId5"/>
          <a:stretch>
            <a:fillRect/>
          </a:stretch>
        </p:blipFill>
        <p:spPr>
          <a:xfrm>
            <a:off x="8771861" y="5749819"/>
            <a:ext cx="4967685" cy="19477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2037993" y="1003102"/>
            <a:ext cx="8541402" cy="694373"/>
          </a:xfrm>
          <a:prstGeom prst="rect">
            <a:avLst/>
          </a:prstGeom>
          <a:noFill/>
          <a:ln/>
        </p:spPr>
        <p:txBody>
          <a:bodyPr wrap="none" rtlCol="0" anchor="t"/>
          <a:lstStyle/>
          <a:p>
            <a:pPr>
              <a:lnSpc>
                <a:spcPts val="5468"/>
              </a:lnSpc>
            </a:pPr>
            <a:r>
              <a:rPr lang="en-US" sz="4374" dirty="0">
                <a:solidFill>
                  <a:srgbClr val="EBCCBB"/>
                </a:solidFill>
                <a:latin typeface="Gelasio" pitchFamily="34" charset="0"/>
                <a:ea typeface="Gelasio" pitchFamily="34" charset="-122"/>
                <a:cs typeface="Gelasio" pitchFamily="34" charset="-120"/>
              </a:rPr>
              <a:t>Software Implementation</a:t>
            </a:r>
            <a:endParaRPr lang="en-US" sz="4374" dirty="0"/>
          </a:p>
        </p:txBody>
      </p:sp>
      <p:sp>
        <p:nvSpPr>
          <p:cNvPr id="5" name="Shape 3"/>
          <p:cNvSpPr/>
          <p:nvPr/>
        </p:nvSpPr>
        <p:spPr>
          <a:xfrm>
            <a:off x="2037993" y="2141814"/>
            <a:ext cx="6035116" cy="5460465"/>
          </a:xfrm>
          <a:prstGeom prst="roundRect">
            <a:avLst>
              <a:gd name="adj" fmla="val 5474"/>
            </a:avLst>
          </a:prstGeom>
          <a:solidFill>
            <a:srgbClr val="393636"/>
          </a:solidFill>
          <a:ln/>
        </p:spPr>
      </p:sp>
      <p:sp>
        <p:nvSpPr>
          <p:cNvPr id="6" name="Text 4"/>
          <p:cNvSpPr/>
          <p:nvPr/>
        </p:nvSpPr>
        <p:spPr>
          <a:xfrm>
            <a:off x="2260162" y="2363985"/>
            <a:ext cx="4746693" cy="791528"/>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rPr>
              <a:t>S</a:t>
            </a:r>
            <a:r>
              <a:rPr lang="en-US" sz="2187" dirty="0" smtClean="0">
                <a:solidFill>
                  <a:srgbClr val="EBCCBB"/>
                </a:solidFill>
                <a:latin typeface="Gelasio" pitchFamily="34" charset="0"/>
                <a:ea typeface="Gelasio" pitchFamily="34" charset="-122"/>
              </a:rPr>
              <a:t>ome important methods we created </a:t>
            </a:r>
          </a:p>
          <a:p>
            <a:pPr marL="0" indent="0">
              <a:lnSpc>
                <a:spcPts val="2734"/>
              </a:lnSpc>
              <a:buNone/>
            </a:pPr>
            <a:r>
              <a:rPr lang="en-US" sz="2187" dirty="0" smtClean="0">
                <a:solidFill>
                  <a:srgbClr val="EBCCBB"/>
                </a:solidFill>
                <a:latin typeface="Gelasio" pitchFamily="34" charset="0"/>
                <a:ea typeface="Gelasio" pitchFamily="34" charset="-122"/>
              </a:rPr>
              <a:t>in code:</a:t>
            </a:r>
          </a:p>
        </p:txBody>
      </p:sp>
      <p:sp>
        <p:nvSpPr>
          <p:cNvPr id="7" name="Text 5"/>
          <p:cNvSpPr/>
          <p:nvPr/>
        </p:nvSpPr>
        <p:spPr>
          <a:xfrm>
            <a:off x="2260163" y="3155513"/>
            <a:ext cx="5310218" cy="4287278"/>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b="1" dirty="0" smtClean="0">
                <a:solidFill>
                  <a:srgbClr val="C9C2C0"/>
                </a:solidFill>
                <a:latin typeface="Gelasio" pitchFamily="34" charset="0"/>
                <a:ea typeface="Gelasio" pitchFamily="34" charset="-122"/>
              </a:rPr>
              <a:t>WaveDrawer_displayInfo</a:t>
            </a:r>
            <a:r>
              <a:rPr lang="en-US" sz="1750" dirty="0" smtClean="0">
                <a:solidFill>
                  <a:srgbClr val="C9C2C0"/>
                </a:solidFill>
                <a:latin typeface="Gelasio" pitchFamily="34" charset="0"/>
                <a:ea typeface="Gelasio" pitchFamily="34" charset="-122"/>
              </a:rPr>
              <a:t>: this method displaying the wave info which are duty cycle frequency and time.</a:t>
            </a:r>
          </a:p>
          <a:p>
            <a:pPr marL="285750" indent="-285750">
              <a:lnSpc>
                <a:spcPts val="2799"/>
              </a:lnSpc>
              <a:buFont typeface="Arial" panose="020B0604020202020204" pitchFamily="34" charset="0"/>
              <a:buChar char="•"/>
            </a:pPr>
            <a:r>
              <a:rPr lang="en-US" sz="1750" b="1" dirty="0">
                <a:solidFill>
                  <a:srgbClr val="C9C2C0"/>
                </a:solidFill>
                <a:latin typeface="Gelasio" pitchFamily="34" charset="0"/>
                <a:ea typeface="Gelasio" pitchFamily="34" charset="-122"/>
              </a:rPr>
              <a:t>WaveDrawer_draw</a:t>
            </a:r>
            <a:r>
              <a:rPr lang="en-US" b="1" dirty="0"/>
              <a:t> </a:t>
            </a:r>
            <a:r>
              <a:rPr lang="en-US" sz="1750" b="1" dirty="0" smtClean="0">
                <a:solidFill>
                  <a:srgbClr val="C9C2C0"/>
                </a:solidFill>
                <a:latin typeface="Gelasio" pitchFamily="34" charset="0"/>
                <a:ea typeface="Gelasio" pitchFamily="34" charset="-122"/>
              </a:rPr>
              <a:t>: </a:t>
            </a:r>
            <a:r>
              <a:rPr lang="en-US" sz="1750" dirty="0" smtClean="0">
                <a:solidFill>
                  <a:srgbClr val="C9C2C0"/>
                </a:solidFill>
                <a:latin typeface="Gelasio" pitchFamily="34" charset="0"/>
                <a:ea typeface="Gelasio" pitchFamily="34" charset="-122"/>
              </a:rPr>
              <a:t>this method uses the custom characters and known sequences to draw the wave.</a:t>
            </a:r>
          </a:p>
          <a:p>
            <a:pPr marL="285750" indent="-285750">
              <a:lnSpc>
                <a:spcPts val="2799"/>
              </a:lnSpc>
              <a:buFont typeface="Arial" panose="020B0604020202020204" pitchFamily="34" charset="0"/>
              <a:buChar char="•"/>
            </a:pPr>
            <a:r>
              <a:rPr lang="en-US" sz="1750" b="1" dirty="0" smtClean="0">
                <a:solidFill>
                  <a:srgbClr val="C9C2C0"/>
                </a:solidFill>
                <a:latin typeface="Gelasio" pitchFamily="34" charset="0"/>
                <a:ea typeface="Gelasio" pitchFamily="34" charset="-122"/>
              </a:rPr>
              <a:t>updateDisplayWithNewDutyCycle</a:t>
            </a:r>
            <a:r>
              <a:rPr lang="en-US" sz="1750" dirty="0" smtClean="0">
                <a:solidFill>
                  <a:srgbClr val="C9C2C0"/>
                </a:solidFill>
                <a:latin typeface="Gelasio" pitchFamily="34" charset="0"/>
                <a:ea typeface="Gelasio" pitchFamily="34" charset="-122"/>
              </a:rPr>
              <a:t>: this method updates the whole view when duty cycle changed by integrated control buttons.</a:t>
            </a:r>
          </a:p>
          <a:p>
            <a:pPr marL="285750" indent="-285750">
              <a:lnSpc>
                <a:spcPts val="2799"/>
              </a:lnSpc>
              <a:buFont typeface="Arial" panose="020B0604020202020204" pitchFamily="34" charset="0"/>
              <a:buChar char="•"/>
            </a:pPr>
            <a:r>
              <a:rPr lang="en-US" sz="1750" b="1" dirty="0" smtClean="0">
                <a:solidFill>
                  <a:srgbClr val="C9C2C0"/>
                </a:solidFill>
                <a:latin typeface="Gelasio" pitchFamily="34" charset="0"/>
                <a:ea typeface="Gelasio" pitchFamily="34" charset="-122"/>
              </a:rPr>
              <a:t>All LCD based methods have two versions, hardware and simulation.</a:t>
            </a:r>
          </a:p>
          <a:p>
            <a:pPr marL="285750" indent="-285750">
              <a:lnSpc>
                <a:spcPts val="2799"/>
              </a:lnSpc>
              <a:buFont typeface="Arial" panose="020B0604020202020204" pitchFamily="34" charset="0"/>
              <a:buChar char="•"/>
            </a:pPr>
            <a:endParaRPr lang="en-US" sz="1750" dirty="0"/>
          </a:p>
        </p:txBody>
      </p:sp>
      <p:pic>
        <p:nvPicPr>
          <p:cNvPr id="18" name="Picture 17"/>
          <p:cNvPicPr>
            <a:picLocks noChangeAspect="1"/>
          </p:cNvPicPr>
          <p:nvPr/>
        </p:nvPicPr>
        <p:blipFill rotWithShape="1">
          <a:blip r:embed="rId3"/>
          <a:srcRect r="10037" b="38377"/>
          <a:stretch/>
        </p:blipFill>
        <p:spPr>
          <a:xfrm>
            <a:off x="8771861" y="2146392"/>
            <a:ext cx="4976037" cy="1224369"/>
          </a:xfrm>
          <a:prstGeom prst="rect">
            <a:avLst/>
          </a:prstGeom>
        </p:spPr>
      </p:pic>
      <p:pic>
        <p:nvPicPr>
          <p:cNvPr id="8" name="Picture 7"/>
          <p:cNvPicPr>
            <a:picLocks noChangeAspect="1"/>
          </p:cNvPicPr>
          <p:nvPr/>
        </p:nvPicPr>
        <p:blipFill>
          <a:blip r:embed="rId4"/>
          <a:stretch>
            <a:fillRect/>
          </a:stretch>
        </p:blipFill>
        <p:spPr>
          <a:xfrm>
            <a:off x="8771861" y="2176391"/>
            <a:ext cx="5159787" cy="2927237"/>
          </a:xfrm>
          <a:prstGeom prst="rect">
            <a:avLst/>
          </a:prstGeom>
        </p:spPr>
      </p:pic>
      <p:pic>
        <p:nvPicPr>
          <p:cNvPr id="9" name="Picture 8"/>
          <p:cNvPicPr>
            <a:picLocks noChangeAspect="1"/>
          </p:cNvPicPr>
          <p:nvPr/>
        </p:nvPicPr>
        <p:blipFill>
          <a:blip r:embed="rId5"/>
          <a:stretch>
            <a:fillRect/>
          </a:stretch>
        </p:blipFill>
        <p:spPr>
          <a:xfrm>
            <a:off x="8771861" y="5347710"/>
            <a:ext cx="5159787" cy="2095081"/>
          </a:xfrm>
          <a:prstGeom prst="rect">
            <a:avLst/>
          </a:prstGeom>
        </p:spPr>
      </p:pic>
    </p:spTree>
    <p:extLst>
      <p:ext uri="{BB962C8B-B14F-4D97-AF65-F5344CB8AC3E}">
        <p14:creationId xmlns:p14="http://schemas.microsoft.com/office/powerpoint/2010/main" val="1991410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
        <p:nvSpPr>
          <p:cNvPr id="4" name="Text 2"/>
          <p:cNvSpPr/>
          <p:nvPr/>
        </p:nvSpPr>
        <p:spPr>
          <a:xfrm>
            <a:off x="5486400" y="641218"/>
            <a:ext cx="7477601" cy="889397"/>
          </a:xfrm>
          <a:prstGeom prst="rect">
            <a:avLst/>
          </a:prstGeom>
          <a:noFill/>
          <a:ln/>
        </p:spPr>
        <p:txBody>
          <a:bodyPr wrap="square" rtlCol="0" anchor="t"/>
          <a:lstStyle/>
          <a:p>
            <a:pPr>
              <a:lnSpc>
                <a:spcPts val="5468"/>
              </a:lnSpc>
            </a:pPr>
            <a:r>
              <a:rPr lang="en-US" sz="4374" dirty="0">
                <a:solidFill>
                  <a:srgbClr val="EBCCBB"/>
                </a:solidFill>
                <a:latin typeface="Gelasio" pitchFamily="34" charset="0"/>
                <a:ea typeface="Gelasio" pitchFamily="34" charset="-122"/>
                <a:cs typeface="Gelasio" pitchFamily="34" charset="-120"/>
              </a:rPr>
              <a:t>Software Implementation</a:t>
            </a:r>
            <a:endParaRPr lang="en-US" sz="4374"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Picture 6"/>
          <p:cNvPicPr>
            <a:picLocks noChangeAspect="1"/>
          </p:cNvPicPr>
          <p:nvPr/>
        </p:nvPicPr>
        <p:blipFill>
          <a:blip r:embed="rId4"/>
          <a:stretch>
            <a:fillRect/>
          </a:stretch>
        </p:blipFill>
        <p:spPr>
          <a:xfrm>
            <a:off x="2930779" y="1530615"/>
            <a:ext cx="10703967" cy="62032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034" y="0"/>
            <a:ext cx="8420984" cy="8229600"/>
          </a:xfrm>
          <a:prstGeom prst="rect">
            <a:avLst/>
          </a:prstGeom>
        </p:spPr>
      </p:pic>
    </p:spTree>
    <p:extLst>
      <p:ext uri="{BB962C8B-B14F-4D97-AF65-F5344CB8AC3E}">
        <p14:creationId xmlns:p14="http://schemas.microsoft.com/office/powerpoint/2010/main" val="3041775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745</Words>
  <Application>Microsoft Office PowerPoint</Application>
  <PresentationFormat>Custom</PresentationFormat>
  <Paragraphs>81</Paragraphs>
  <Slides>13</Slides>
  <Notes>13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صل على محمد</cp:lastModifiedBy>
  <cp:revision>38</cp:revision>
  <dcterms:created xsi:type="dcterms:W3CDTF">2023-10-07T07:23:25Z</dcterms:created>
  <dcterms:modified xsi:type="dcterms:W3CDTF">2023-10-23T01:41:21Z</dcterms:modified>
</cp:coreProperties>
</file>